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2"/>
  </p:notes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434" r:id="rId101"/>
    <p:sldId id="435" r:id="rId102"/>
    <p:sldId id="436" r:id="rId103"/>
    <p:sldId id="437" r:id="rId104"/>
    <p:sldId id="438" r:id="rId105"/>
    <p:sldId id="439" r:id="rId106"/>
    <p:sldId id="455" r:id="rId107"/>
    <p:sldId id="440" r:id="rId108"/>
    <p:sldId id="441" r:id="rId109"/>
    <p:sldId id="442" r:id="rId110"/>
    <p:sldId id="443" r:id="rId111"/>
    <p:sldId id="444" r:id="rId112"/>
    <p:sldId id="373" r:id="rId113"/>
    <p:sldId id="456" r:id="rId114"/>
    <p:sldId id="459" r:id="rId115"/>
    <p:sldId id="460" r:id="rId116"/>
    <p:sldId id="461" r:id="rId117"/>
    <p:sldId id="462" r:id="rId118"/>
    <p:sldId id="463" r:id="rId119"/>
    <p:sldId id="464" r:id="rId120"/>
    <p:sldId id="465" r:id="rId121"/>
    <p:sldId id="466" r:id="rId122"/>
    <p:sldId id="467" r:id="rId123"/>
    <p:sldId id="468" r:id="rId124"/>
    <p:sldId id="469" r:id="rId125"/>
    <p:sldId id="457" r:id="rId126"/>
    <p:sldId id="458" r:id="rId127"/>
    <p:sldId id="473" r:id="rId128"/>
    <p:sldId id="470" r:id="rId129"/>
    <p:sldId id="474" r:id="rId130"/>
    <p:sldId id="475" r:id="rId131"/>
    <p:sldId id="490" r:id="rId132"/>
    <p:sldId id="476" r:id="rId133"/>
    <p:sldId id="477" r:id="rId134"/>
    <p:sldId id="478" r:id="rId135"/>
    <p:sldId id="491" r:id="rId136"/>
    <p:sldId id="479" r:id="rId137"/>
    <p:sldId id="480" r:id="rId138"/>
    <p:sldId id="481" r:id="rId139"/>
    <p:sldId id="482" r:id="rId140"/>
    <p:sldId id="483" r:id="rId141"/>
    <p:sldId id="484" r:id="rId142"/>
    <p:sldId id="496" r:id="rId143"/>
    <p:sldId id="485" r:id="rId144"/>
    <p:sldId id="486" r:id="rId145"/>
    <p:sldId id="487" r:id="rId146"/>
    <p:sldId id="488" r:id="rId147"/>
    <p:sldId id="489" r:id="rId148"/>
    <p:sldId id="471" r:id="rId149"/>
    <p:sldId id="472" r:id="rId150"/>
    <p:sldId id="497" r:id="rId151"/>
    <p:sldId id="492" r:id="rId152"/>
    <p:sldId id="493" r:id="rId153"/>
    <p:sldId id="494" r:id="rId154"/>
    <p:sldId id="374" r:id="rId155"/>
    <p:sldId id="498" r:id="rId156"/>
    <p:sldId id="499" r:id="rId157"/>
    <p:sldId id="500" r:id="rId158"/>
    <p:sldId id="501" r:id="rId159"/>
    <p:sldId id="502" r:id="rId160"/>
    <p:sldId id="503" r:id="rId161"/>
    <p:sldId id="504" r:id="rId162"/>
    <p:sldId id="505" r:id="rId163"/>
    <p:sldId id="506" r:id="rId164"/>
    <p:sldId id="507" r:id="rId165"/>
    <p:sldId id="511" r:id="rId166"/>
    <p:sldId id="512" r:id="rId167"/>
    <p:sldId id="513" r:id="rId168"/>
    <p:sldId id="375" r:id="rId169"/>
    <p:sldId id="508" r:id="rId170"/>
    <p:sldId id="514" r:id="rId171"/>
    <p:sldId id="515" r:id="rId172"/>
    <p:sldId id="516" r:id="rId173"/>
    <p:sldId id="525" r:id="rId174"/>
    <p:sldId id="517" r:id="rId175"/>
    <p:sldId id="529" r:id="rId176"/>
    <p:sldId id="530" r:id="rId177"/>
    <p:sldId id="531" r:id="rId178"/>
    <p:sldId id="528" r:id="rId179"/>
    <p:sldId id="518" r:id="rId180"/>
    <p:sldId id="519" r:id="rId181"/>
    <p:sldId id="520" r:id="rId182"/>
    <p:sldId id="521" r:id="rId183"/>
    <p:sldId id="522" r:id="rId184"/>
    <p:sldId id="524" r:id="rId185"/>
    <p:sldId id="532" r:id="rId186"/>
    <p:sldId id="533" r:id="rId187"/>
    <p:sldId id="534" r:id="rId188"/>
    <p:sldId id="535" r:id="rId189"/>
    <p:sldId id="536" r:id="rId190"/>
    <p:sldId id="539" r:id="rId191"/>
    <p:sldId id="376" r:id="rId192"/>
    <p:sldId id="509" r:id="rId193"/>
    <p:sldId id="377" r:id="rId194"/>
    <p:sldId id="551" r:id="rId195"/>
    <p:sldId id="545" r:id="rId196"/>
    <p:sldId id="546" r:id="rId197"/>
    <p:sldId id="550" r:id="rId198"/>
    <p:sldId id="547" r:id="rId199"/>
    <p:sldId id="548" r:id="rId200"/>
    <p:sldId id="552" r:id="rId201"/>
    <p:sldId id="378" r:id="rId202"/>
    <p:sldId id="510" r:id="rId203"/>
    <p:sldId id="553" r:id="rId204"/>
    <p:sldId id="554" r:id="rId205"/>
    <p:sldId id="555" r:id="rId206"/>
    <p:sldId id="556" r:id="rId207"/>
    <p:sldId id="557" r:id="rId208"/>
    <p:sldId id="379" r:id="rId209"/>
    <p:sldId id="380" r:id="rId210"/>
    <p:sldId id="335" r:id="rId211"/>
    <p:sldId id="336" r:id="rId212"/>
    <p:sldId id="526" r:id="rId213"/>
    <p:sldId id="527" r:id="rId214"/>
    <p:sldId id="540" r:id="rId215"/>
    <p:sldId id="541" r:id="rId216"/>
    <p:sldId id="542" r:id="rId217"/>
    <p:sldId id="543" r:id="rId218"/>
    <p:sldId id="544" r:id="rId219"/>
    <p:sldId id="558" r:id="rId220"/>
    <p:sldId id="345" r:id="rId2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00FF"/>
    <a:srgbClr val="009900"/>
    <a:srgbClr val="767171"/>
    <a:srgbClr val="FFFFFF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6" autoAdjust="0"/>
    <p:restoredTop sz="90379" autoAdjust="0"/>
  </p:normalViewPr>
  <p:slideViewPr>
    <p:cSldViewPr snapToGrid="0">
      <p:cViewPr varScale="1">
        <p:scale>
          <a:sx n="57" d="100"/>
          <a:sy n="57" d="100"/>
        </p:scale>
        <p:origin x="452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https://www.geeksforgeeks.org/introduction-to-pattern-searching-data-structure-and-algorithm-tutorial/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https://www.geeksforgeeks.org/rabin-karp-algorithm-for-pattern-searching/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178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https://www.geeksforgeeks.org/karatsuba-algorithm-for-fast-multiplication-using-divide-and-conquer-algorithm/</a:t>
            </a:r>
          </a:p>
          <a:p>
            <a:r>
              <a:rPr lang="en-US" altLang="ko-KR" dirty="0"/>
              <a:t>https://talkingaboutme.tistory.com/entry/Circuit-3bit-ripple-carry-adder-%EA%B5%AC%ED%98%84%ED%95%98%EA%B8%B0</a:t>
            </a:r>
          </a:p>
          <a:p>
            <a:r>
              <a:rPr lang="en-US" altLang="ko-KR" dirty="0"/>
              <a:t>https://blog.naver.com/PostView.nhn?blogId=asd7979&amp;logNo=30108683862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14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44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157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82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409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8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https://www.geeksforgeeks.org/convex-hull-using-jarvis-algorithm-or-wrapping/</a:t>
            </a:r>
            <a:br>
              <a:rPr lang="en-US" altLang="ko-KR" dirty="0"/>
            </a:br>
            <a:r>
              <a:rPr lang="en-US" altLang="ko-KR" dirty="0"/>
              <a:t>https://ide.geeksforgeeks.org/DJv3OTRcgJ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528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985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https://www.geeksforgeeks.org/quickhull-algorithm-convex-hull/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295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https://www.geeksforgeeks.org/median-of-two-sorted-arrays-of-different-sizes/</a:t>
            </a:r>
          </a:p>
          <a:p>
            <a:r>
              <a:rPr lang="en-US" altLang="ko-KR" dirty="0"/>
              <a:t>https://takeuforward.org/data-structure/median-of-two-sorted-arrays-of-different-sizes/</a:t>
            </a:r>
          </a:p>
          <a:p>
            <a:r>
              <a:rPr lang="en-US" altLang="ko-KR" dirty="0"/>
              <a:t>https://www.youtube.com/watch?v=LPFhl65R7ww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978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https://www.geeksforgeeks.org/kmp-algorithm-for-pattern-searching/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228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https://www.geeksforgeeks.org/the-skyline-problem-using-divide-and-conquer-algorithm/</a:t>
            </a:r>
          </a:p>
          <a:p>
            <a:r>
              <a:rPr lang="en-US" altLang="ko-KR"/>
              <a:t>https://www.geeksforgeeks.org/the-skyline-problem-set-2/</a:t>
            </a:r>
            <a:endParaRPr lang="en-US" altLang="ko-KR" dirty="0"/>
          </a:p>
          <a:p>
            <a:r>
              <a:rPr lang="en-US" altLang="ko-KR" dirty="0"/>
              <a:t>https://www.youtube.com/watch?v=GSBLe8cKu0s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055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https://www.geeksforgeeks.org/section-formula-point-divides-line-given-ratio/</a:t>
            </a:r>
          </a:p>
          <a:p>
            <a:r>
              <a:rPr lang="en-US" altLang="ko-KR" dirty="0"/>
              <a:t>https://www.geeksforgeeks.org/section-formula/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01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https://www.geeksforgeeks.org/program-for-point-of-intersection-of-two-lines/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432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https://en.wikipedia.org/wiki/Shoelace_formula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7523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https://www.geeksforgeeks.org/how-to-check-if-a-given-point-lies-inside-a-polygon/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352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https://www.geeksforgeeks.org/count-integral-points-inside-a-triangle/</a:t>
            </a:r>
          </a:p>
          <a:p>
            <a:r>
              <a:rPr lang="en-US" altLang="ko-KR" dirty="0"/>
              <a:t>https://www.geeksforgeeks.org/number-integral-points-two-points/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862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https://www.geeksforgeeks.org/find-number-diagonals-n-sided-convex-polygon/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452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https://www.geeksforgeeks.org/how-to-check-if-a-given-point-lies-inside-a-polygon/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965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https://youtu.be/Tg1w-0a1xew?si=HK6LuYRPVS2WN4yd</a:t>
            </a:r>
          </a:p>
          <a:p>
            <a:r>
              <a:rPr lang="en-US" altLang="ko-KR" dirty="0"/>
              <a:t>https://www.geeksforgeeks.org/z-algorithm-linear-time-pattern-searching-algorithm/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82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https://www.geeksforgeeks.org/pattern-searching-using-suffix-tree/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80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https://www.geeksforgeeks.org/wildcard-pattern-matching/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89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https://www.geeksforgeeks.org/wildcard-pattern-matching/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777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https://www.geeksforgeeks.org/wildcard-character-matching/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667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https://www.geeksforgeeks.org/pattern-searching-using-suffix-tree/</a:t>
            </a:r>
          </a:p>
          <a:p>
            <a:r>
              <a:rPr lang="en-US" altLang="ko-KR" dirty="0"/>
              <a:t>https://www.geeksforgeeks.org/suffix-tree-application-1-substring-check/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574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https://www.geeksforgeeks.org/karatsuba-algorithm-for-fast-multiplication-using-divide-and-conquer-algorithm/</a:t>
            </a:r>
          </a:p>
          <a:p>
            <a:r>
              <a:rPr lang="en-US" altLang="ko-KR" dirty="0"/>
              <a:t>https://talkingaboutme.tistory.com/entry/Circuit-3bit-ripple-carry-adder-%EA%B5%AC%ED%98%84%ED%95%98%EA%B8%B0</a:t>
            </a:r>
          </a:p>
          <a:p>
            <a:r>
              <a:rPr lang="en-US" altLang="ko-KR" dirty="0"/>
              <a:t>https://blog.naver.com/PostView.nhn?blogId=asd7979&amp;logNo=30108683862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809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eksforgeeks.org/triangle-inequality/#various-inequalities-in-triangl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5EFB-9B30-29DB-EDF4-78F6426E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60CA8A-564B-6869-0D6D-22C5DEC7B76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6584C6-3891-69B3-4D0F-536B90F30EB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2CF86D-A84B-2B8F-82D1-AF6AEF499D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77E8F4-D9DC-1DFE-5620-C0102A545A2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D479C-DB5F-2825-152D-E4F444BA7E54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94416-6575-1A45-C15B-6AE421890AB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85E3D3E-86B7-257D-623A-854BDF9C16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D0B5804-DB74-1984-7B7D-F6D940BB5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FDCCE0-D0B6-7DA8-89C1-7DEFE70003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17A195-9CB3-BAAE-8B20-34A509A9551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3D025B7-BE51-E8B7-7164-6BBFAECBAF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1C91F3-F760-D6C4-BA19-2AB897D15BC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DB8D06-37E4-8DB6-B445-7BDEFD55EB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0F1F7F-DA88-D5A4-678E-DDFDD08FA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5903"/>
              </p:ext>
            </p:extLst>
          </p:nvPr>
        </p:nvGraphicFramePr>
        <p:xfrm>
          <a:off x="2182529" y="923600"/>
          <a:ext cx="4053171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key, vector&lt;bool&gt;&amp;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min)// Find vertex that have min weight in fringe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min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"Edge \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"-"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"\t" &lt;&lt;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key(size, INT_MAX);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key[0]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count=0; count&lt;size-1; count++){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 = 0; v&lt;size; v++)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if(graph[u][v]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 == false &amp;&amp; graph[u][v] &lt; key[v])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u, key[v] = graph[u][v];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0, 6,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0, 3,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3, 0, 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{6, 8, 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C66F0-B69D-2F54-CD75-6367CA12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5764"/>
              </p:ext>
            </p:extLst>
          </p:nvPr>
        </p:nvGraphicFramePr>
        <p:xfrm>
          <a:off x="6494266" y="923600"/>
          <a:ext cx="3859231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edge){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adj[size];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&gt;&gt;, greater&lt;pair&lt;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if(visited[u]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v : adj[u])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if(visited[v[0]]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({v[1], v[0]});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2, 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D33775-2F12-5FB7-AB5C-D20FBA796DCE}"/>
              </a:ext>
            </a:extLst>
          </p:cNvPr>
          <p:cNvSpPr txBox="1"/>
          <p:nvPr/>
        </p:nvSpPr>
        <p:spPr>
          <a:xfrm>
            <a:off x="3720354" y="4598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Adjacency Matrix</a:t>
            </a:r>
          </a:p>
          <a:p>
            <a:r>
              <a:rPr lang="en-US" altLang="ko-KR" dirty="0"/>
              <a:t>O(V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EE42-921A-F18C-4622-E35418D9B92E}"/>
              </a:ext>
            </a:extLst>
          </p:cNvPr>
          <p:cNvSpPr txBox="1"/>
          <p:nvPr/>
        </p:nvSpPr>
        <p:spPr>
          <a:xfrm>
            <a:off x="8526994" y="3201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O(E *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44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9096-C34D-C63A-C1CA-F689BFC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7F6E2A-2D48-2C79-AE80-A1D37364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62352"/>
              </p:ext>
            </p:extLst>
          </p:nvPr>
        </p:nvGraphicFramePr>
        <p:xfrm>
          <a:off x="125130" y="868118"/>
          <a:ext cx="77737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Boruvka’s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Minimum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단일 구성 요소에서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묶인 단일 구성 요소를 그룹화하고 다시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9D6A86-B1B0-D99D-8338-0FAB5D4C84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297DD-0EC7-3E3A-2CF5-954B5A664A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12A0B8-A41C-0A26-4462-7D6092D585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1E6C66C-6EEE-96E5-35A1-87D6E08A16A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5278-8EBF-4029-27EE-E73617E30D7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Boruvka’s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D73CE-303F-42ED-D441-B9A3B1AEACB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E52D1-B060-3164-FF37-8A9A47ECD7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61985AE-7610-E871-8AA5-FF9FF14F3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BD0981-D2BE-F06F-9539-0378CEF8B0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A1289D-14B6-5E24-5DD5-23298C7EF9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CA4911-3AC1-EDE1-20CB-E55F4A73F2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1B3C9A-C822-C876-C47D-4CC56F4EDF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0D22172-FCB7-7F6C-A41E-3910206B6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03572-5B39-2591-7FC1-409D62F8B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7062"/>
              </p:ext>
            </p:extLst>
          </p:nvPr>
        </p:nvGraphicFramePr>
        <p:xfrm>
          <a:off x="124511" y="2151709"/>
          <a:ext cx="837214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813493">
                  <a:extLst>
                    <a:ext uri="{9D8B030D-6E8A-4147-A177-3AD203B41FA5}">
                      <a16:colId xmlns:a16="http://schemas.microsoft.com/office/drawing/2014/main" val="3575329787"/>
                    </a:ext>
                  </a:extLst>
                </a:gridCol>
                <a:gridCol w="1281733">
                  <a:extLst>
                    <a:ext uri="{9D8B030D-6E8A-4147-A177-3AD203B41FA5}">
                      <a16:colId xmlns:a16="http://schemas.microsoft.com/office/drawing/2014/main" val="1323047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Find(vector&lt;int&gt;&amp; parent,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Find(parent,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vector&lt;int&gt;&amp; rank,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graph = vector&lt;vector&lt;int&gt;&gt; 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parent(v);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rank(v);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cheapest(v, vector&lt;int&gt;(3,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u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if(cheapest[set1][2] == -1 || cheapest[set1][2]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cheapest[set1]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if(cheapest[set2][2] == -1 || cheapest[set2][2]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cheapest[set2]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u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rank, set1, set2);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("Edge %d-%d with weight %d included in MST\n", u, v, 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("Weight of MST is %d\n",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18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91F-DB19-8BFF-9F7F-0334628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F4569-9D99-7BD9-43CF-13AE2D1F1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68568"/>
              </p:ext>
            </p:extLst>
          </p:nvPr>
        </p:nvGraphicFramePr>
        <p:xfrm>
          <a:off x="125130" y="868118"/>
          <a:ext cx="7338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Dinic‘s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source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흐름 양을 나타내는 용량을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용량을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보낼 수 있는 최대 흐름 양을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더 많은 흐름이 가능한지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(level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(level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최단 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시 무시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Edmond Karp‘s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(Edmond Karp‘s algorithm: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Residual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그래프와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구성하고 더 많은 흐름 가능한지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20437A-5727-BD48-2B14-9CFD246EA85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21F9B4-7907-7E84-4102-6A6698CE32C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4E6367-E50A-EF67-B68B-969B6697B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4669F51-741B-408A-CEFB-F27CFC8D8FD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0D865-509C-D51D-E4C6-68868A78791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Dinic’s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8571D-6D5D-9F85-5DDC-A5A1E33B39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511038-3B28-8E36-6819-7B466948B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E6C102F-11DA-C1FE-F4D0-1F6C75F1D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0D44B-906F-6941-7EEA-D19382E19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C3799-74D3-F15A-00C3-69A550D5DCA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6ABCD3-3080-FE43-6306-4FB82DB567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72F599-8883-4A79-761D-A1207D4CC5E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001448-D6DF-956A-FCC3-C1712F02AB7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C931D5-7D49-18AA-0EC9-FEC1B771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8674"/>
              </p:ext>
            </p:extLst>
          </p:nvPr>
        </p:nvGraphicFramePr>
        <p:xfrm>
          <a:off x="125130" y="3429000"/>
          <a:ext cx="9890937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448243">
                  <a:extLst>
                    <a:ext uri="{9D8B030D-6E8A-4147-A177-3AD203B41FA5}">
                      <a16:colId xmlns:a16="http://schemas.microsoft.com/office/drawing/2014/main" val="3810496292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206698145"/>
                    </a:ext>
                  </a:extLst>
                </a:gridCol>
                <a:gridCol w="1712771">
                  <a:extLst>
                    <a:ext uri="{9D8B030D-6E8A-4147-A177-3AD203B41FA5}">
                      <a16:colId xmlns:a16="http://schemas.microsoft.com/office/drawing/2014/main" val="305060229"/>
                    </a:ext>
                  </a:extLst>
                </a:gridCol>
              </a:tblGrid>
              <a:tr h="1784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8695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reverse;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vector&lt;Edge&gt;* 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 = new vector&lt;Edge&gt;[v];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 = new int[v];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a{v, 0, cap, (int)adj[v].size()};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b{u, 0, 0, (int)adj[u].size()};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(b);//reverse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BFS(int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::bool BFS(int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level[s]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vector&lt;Edge&gt;::iterator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for(it=adj[u].begin(); it!=adj[u].end(); it++){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Edge&amp; e = *it;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level[u]+1;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level[t] &lt; 0 ? false :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if(u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for(; next[u] &lt; adj[u].size(); next[u]++){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Edge&amp; e = adj[u][next[u]];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level[u]+1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min(flow,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e.cap-e.flow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t,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].flow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while(BFS(s, t)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vector&lt;int&gt; next(v+1,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while(int flow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INT_MAX, t, next))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total +=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13);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4,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5, 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5,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5D7B3A-8B28-2E98-8F0E-F9EBED98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324" y="909581"/>
            <a:ext cx="4410452" cy="2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6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905-BFE4-6E1E-C257-21433F53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447625-0A6E-C8E1-147E-632EBF8B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38898"/>
              </p:ext>
            </p:extLst>
          </p:nvPr>
        </p:nvGraphicFramePr>
        <p:xfrm>
          <a:off x="125130" y="868118"/>
          <a:ext cx="73383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Problem(Ford-Fulkerson)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흐름을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경로가 존재하는 동안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BFS/DFS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경로를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흐름의 양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사용한 것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Edmonds-Karp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Residual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추가적인 가능한 흐름을 나타내는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잔차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용량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(residual capacity)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– current flow)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E8904-287D-DF34-2823-7A589AAC70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617F1-9D37-3945-2611-0BCF07F31A8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992B5E-7376-4B79-63AB-88DD27353CA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8054CA-201D-1C5F-1CD5-C2DA09C8F89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8D3AB-3ED4-C922-9B3D-5BB71FEFC1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Problem(Ford-Fulkerson)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331EE9-9749-3033-6451-0B403DB7EC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36800-F4B4-3EF7-F75D-B1F2D8BB4F6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5D050B5-F1B0-8DBE-63EB-3547E380E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7707974-7D9A-00BD-387D-F7C093D25F6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21BD9A-A2E6-ADD0-1E85-11E547507E6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F5DE30-BAAF-F016-FAAE-62936D3A51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9BA4F7-E329-3C35-57D6-B2374724FB5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9F078C7-9821-94F6-B4A7-E48DAD772A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98A73F-113F-D481-DC05-24C68928B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54244"/>
              </p:ext>
            </p:extLst>
          </p:nvPr>
        </p:nvGraphicFramePr>
        <p:xfrm>
          <a:off x="7646883" y="868118"/>
          <a:ext cx="437067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6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t, vector&lt;int&gt;&amp; parent){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visited[s]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parent[s]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v=0; v&lt;size; ++v){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if(visited[v] == false &amp;&amp; graph[u][v]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 ==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u,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s, t, parent)){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 = t; v!=s; v=parent[v])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graph[parent[v]][v]);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for(v=t; v!=s; v=parent[v]){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graph[parent[v]][v]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graph[v][parent[v]]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16, 13, 0, 0, 0}, {0, 0, 10, 12,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0, 0, 14, 0}, {0, 0, 9, 0, 0,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7, 0, 4}, {0, 0, 0, 0,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212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61E4-5F84-4169-5DFA-48D3465E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BF0D80-E0DF-81A4-E25D-E410F5CC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587612"/>
              </p:ext>
            </p:extLst>
          </p:nvPr>
        </p:nvGraphicFramePr>
        <p:xfrm>
          <a:off x="125129" y="868118"/>
          <a:ext cx="587140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0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5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Single Cycle Components in Undirected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개수를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22AFA-7465-A97D-FB6C-2C51974FA14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4F6083-7EC2-635B-82F8-00D848368E6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D955FB-7137-CFC4-B096-64E1CE63CA5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EFA88BC-1A0C-0B67-64F6-0415F33F1A7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D776-DCA7-9D02-949B-9D4CCAF550A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Num of Single Cycle Components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8B77A-5141-E1F1-8B1E-A937B611F9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28B652-98A1-ED61-9D35-FFEDD71423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C5DCA79-C7CE-C920-7B47-AA7B0B3F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2765DB-C983-E158-A5B4-3CBEAF3FE0D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8CA268-6CDF-B786-DD79-D2C479466EC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258654-DE5A-0FA4-C7FE-93F033C2CB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36052-65AD-E474-D01A-22D1A548944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F29079D-5472-8CF9-5FB2-185826604D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22AB28-5607-3708-14BA-3CBDEBB4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4237"/>
              </p:ext>
            </p:extLst>
          </p:nvPr>
        </p:nvGraphicFramePr>
        <p:xfrm>
          <a:off x="125129" y="1636805"/>
          <a:ext cx="344992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641440">
                  <a:extLst>
                    <a:ext uri="{9D8B030D-6E8A-4147-A177-3AD203B41FA5}">
                      <a16:colId xmlns:a16="http://schemas.microsoft.com/office/drawing/2014/main" val="225520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degree[10000];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found[10000];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found[v]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if(!found[it])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cur_graph.clear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v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if(degree[v]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if(flag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(13, 8);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(7, 11);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(11,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(15,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04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4C97-4C2F-3829-44EF-ACA2137A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455F0-1DE4-618E-31B2-E8B32E0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82389"/>
              </p:ext>
            </p:extLst>
          </p:nvPr>
        </p:nvGraphicFramePr>
        <p:xfrm>
          <a:off x="125129" y="868118"/>
          <a:ext cx="1094927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Packing Problem(Minimize number of used bins)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무게의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항목과 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저장소가 주어지면 사용된 총 저장소 수가 최소화되도록 항목을 저장소에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항목의 무게는 저장소보다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lower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bound(number of bins)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Ceil(total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/ bin capacity)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항목이 지정된 순서 없이 한 번에 하나씩 도착하고 다음 항목 고려 전 각 항목을 상자에 넣어야 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Next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처리할 때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넣을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하면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 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저장공간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순서대로 스캔해 알맞는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new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작은 빈 공간이 남도록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best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덜 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worst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(next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상한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Offline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(4m+1)/3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 Decreasing: online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문제인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후반부에 어렵다는 것을 정렬을 통해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오도록 하여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[Next Fit],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[First Fit], O(n log n) [Best Fit, Worst Fit, First Fit Decreasing]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디스크에 데이터 배치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job 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3739CB-8747-C69A-9E37-81D16A2378C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46754-05EE-31C7-CD24-9DC3C5EF79C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20DA49-EF31-9C06-19A3-4D3B52BD89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2086-A988-D9B2-6FE9-B1424D31A57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0EE7-AB72-DEEB-C127-5A0B19F3599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0AE7D-C398-DC6F-42DB-B76FDFE1CF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5F3117-9851-4314-2B2B-E2825895F3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0B9AFFE-3404-45F3-AF24-D4A961847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73F132-666C-06CC-1F44-54D700EA30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BD4D41-C1A4-AB4E-851B-4DB5B5156CA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37E4DB-D383-EC0F-7047-D960D137CC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B95D1D-49FC-75FF-59C7-A671F414FB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0CBAD5B-E278-6293-3D95-9FA818963EE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148-A75F-A41E-ABCC-D1422274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8790BC-CDAC-3429-AEFF-AF263CF7795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56A8D-6C33-430A-5CA6-8A4A3BABC1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CFCFE7-73E9-8B19-86F7-9CA2702A64F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BD7C-4BB1-33EC-161C-4D05CB6B0E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77A2A-B193-9EF8-A430-875C9AE9BE8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57CA52-4A73-B6B8-E5A6-23431D032BF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BD543C-7D46-97D7-4D15-ED746EDEA6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711919C-5ADE-371A-4597-8FD0E135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4BBA114-076B-BD0E-9513-9AD0E52A51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D5E972-7244-E415-E961-5E08DC362D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58C488-0569-898B-8BC2-02C4DCBD8A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71F0A6-B002-7369-1B3E-9366896A89B8}"/>
              </a:ext>
            </a:extLst>
          </p:cNvPr>
          <p:cNvSpPr txBox="1"/>
          <p:nvPr/>
        </p:nvSpPr>
        <p:spPr>
          <a:xfrm>
            <a:off x="21810" y="875785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Online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0CF70EC-DA2B-D296-186B-8D0B0FF405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E9D85-7ED6-3011-C84A-C127E282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57504"/>
              </p:ext>
            </p:extLst>
          </p:nvPr>
        </p:nvGraphicFramePr>
        <p:xfrm>
          <a:off x="78373" y="1299918"/>
          <a:ext cx="25588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8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92F06-8864-151B-FCE2-31897B5E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1882"/>
              </p:ext>
            </p:extLst>
          </p:nvPr>
        </p:nvGraphicFramePr>
        <p:xfrm>
          <a:off x="2715318" y="1299918"/>
          <a:ext cx="247837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3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55A0B7-E41A-BC0F-5E8C-E8C75C3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474"/>
              </p:ext>
            </p:extLst>
          </p:nvPr>
        </p:nvGraphicFramePr>
        <p:xfrm>
          <a:off x="5271830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 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cap+1){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6A55B7-6C83-26D7-816D-BB113599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14991"/>
              </p:ext>
            </p:extLst>
          </p:nvPr>
        </p:nvGraphicFramePr>
        <p:xfrm>
          <a:off x="8733342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0EC724-C766-95C6-C4F5-6443F53E9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00879"/>
              </p:ext>
            </p:extLst>
          </p:nvPr>
        </p:nvGraphicFramePr>
        <p:xfrm>
          <a:off x="78373" y="5166807"/>
          <a:ext cx="2945936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92C66A-E2E3-06A2-6B20-65D822B94779}"/>
              </a:ext>
            </a:extLst>
          </p:cNvPr>
          <p:cNvSpPr txBox="1"/>
          <p:nvPr/>
        </p:nvSpPr>
        <p:spPr>
          <a:xfrm>
            <a:off x="951641" y="27002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Next Fit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3C02F-E739-532F-C32D-E4832136BA53}"/>
              </a:ext>
            </a:extLst>
          </p:cNvPr>
          <p:cNvSpPr txBox="1"/>
          <p:nvPr/>
        </p:nvSpPr>
        <p:spPr>
          <a:xfrm>
            <a:off x="3656744" y="306152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 Fit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467D7-68CE-BD3C-3CD5-CC3254FD0511}"/>
              </a:ext>
            </a:extLst>
          </p:cNvPr>
          <p:cNvSpPr txBox="1"/>
          <p:nvPr/>
        </p:nvSpPr>
        <p:spPr>
          <a:xfrm>
            <a:off x="6963515" y="315385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Best Fit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6F773-913E-F250-D7C9-E9570263F72C}"/>
              </a:ext>
            </a:extLst>
          </p:cNvPr>
          <p:cNvSpPr txBox="1"/>
          <p:nvPr/>
        </p:nvSpPr>
        <p:spPr>
          <a:xfrm>
            <a:off x="10368239" y="352406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Worst Fit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1A86-876E-568B-6C9F-ED9A3DBB573D}"/>
              </a:ext>
            </a:extLst>
          </p:cNvPr>
          <p:cNvSpPr txBox="1"/>
          <p:nvPr/>
        </p:nvSpPr>
        <p:spPr>
          <a:xfrm>
            <a:off x="700556" y="6427863"/>
            <a:ext cx="222429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First/Best Fit Decreasing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16427-DD94-2144-D551-7985A2B82AE2}"/>
              </a:ext>
            </a:extLst>
          </p:cNvPr>
          <p:cNvSpPr txBox="1"/>
          <p:nvPr/>
        </p:nvSpPr>
        <p:spPr>
          <a:xfrm>
            <a:off x="21810" y="4721279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Offline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44AC86-B40C-2FF5-3133-27D3049829E9}"/>
              </a:ext>
            </a:extLst>
          </p:cNvPr>
          <p:cNvCxnSpPr>
            <a:cxnSpLocks/>
          </p:cNvCxnSpPr>
          <p:nvPr/>
        </p:nvCxnSpPr>
        <p:spPr>
          <a:xfrm>
            <a:off x="0" y="4630569"/>
            <a:ext cx="121993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4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E5C2-F692-446A-B6E4-C14ED81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7178D4-782E-9ACD-4B20-3EE743B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2219"/>
              </p:ext>
            </p:extLst>
          </p:nvPr>
        </p:nvGraphicFramePr>
        <p:xfrm>
          <a:off x="125130" y="868118"/>
          <a:ext cx="772347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4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 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색상 사용은 보장하지 않지만 색상의 상한은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색상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[d: max degree of vertex])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색상으로 첫 번째 정점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정점에 대해 현재 선택된 정점을 고려하고 이전 색칠된 적 없는 가장 낮은 번호의 색상으로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이전에 사용된 모든 색상이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인접한 정점에 나타나는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C592A-71DE-E927-2018-AEF44504718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47CC6-4F1B-0FED-4D4A-D2D3FD71D60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3FAF6C-DB67-B1E7-D00E-2FB4504F39D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2B5D5E9-19FD-A91C-88F7-55CEFF1E02D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CD852-3C83-20E3-B1B2-0527B8EFF3E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Graph Coloring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74A5B-0D35-4E50-6661-2C340158A55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63063C6-0200-0F93-5678-B7D2F23EEB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8787C9C-2AB0-11B6-171E-79FCE79B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111E2F-474C-8A08-37BF-6F87385F56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B82D58-4D80-DCEA-1AED-EF3D2369E47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7D1CB-408F-D397-D089-23FE9C042C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46CF8-58EC-6ADC-17F6-B0BAEF886FF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875BB8-BFB1-5C8A-2CA0-26BF996AF9F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327B90-112F-B0BD-BA0A-B7D01EB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26805"/>
              </p:ext>
            </p:extLst>
          </p:nvPr>
        </p:nvGraphicFramePr>
        <p:xfrm>
          <a:off x="8063100" y="868118"/>
          <a:ext cx="32785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 *adj;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v){this-&gt;v = v; adj=new list&lt;int&gt;[v];}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(){delete [] adj;}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Coloring(){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result(v,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vector&lt;bool&gt; available(v,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u=1; u&lt;v; u++){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for(color=0; color&lt;v; color++)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if(available[color]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result[u] =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u=0; u&lt;v; u++)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"vertex: " &lt;&lt; u &lt;&lt; "--&gt; color: " &lt;&lt; result[u]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g2(5);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g2.AddEdge(2,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g2.Coloring();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12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6A7A-E04F-7FD6-8504-3DA5962E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5C5DA5-390A-558A-137B-02F4D6466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4414"/>
              </p:ext>
            </p:extLst>
          </p:nvPr>
        </p:nvGraphicFramePr>
        <p:xfrm>
          <a:off x="125130" y="868118"/>
          <a:ext cx="955357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5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Centers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도시와 도시 간 거리가 주어지면 도시에서 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(/ATM/Server)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최대 거리가 최소화되도록 창고를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도시를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Triangle Inequality(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부등식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따르는 경우에만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점 사이의 거리는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점을 지나는 거리의 합보다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Triangle Inequality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변과 각도 사이의 관계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길이의 합은 나머지 변의 길이보다 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식별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정리를 이용해서 두 변의 길이의 합이 다른 한 변의 길이보다 크면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한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라고 놓고 삼각형 정리에 대입하여 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부등식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3/2 &lt;= (a/(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)+b/(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&lt;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둔각이면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a+b-c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a-b+c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3abc/(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ab+bc+ac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1/3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 B + cos C &lt;= 3/2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 A + sin B + sin C &lt;= 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3/2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etc...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Ref: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  <a:hlinkClick r:id="rId2"/>
                        </a:rPr>
                        <a:t>https://www.geeksforgeeks.org/triangle-inequality/#various-inequalities-in-triangle</a:t>
                      </a:r>
                      <a:endParaRPr lang="en-US" altLang="ko-KR" sz="12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BB275B-255E-0E1E-A42E-56FC8FA56B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88547-4645-DB2B-A8C0-AC12916DFF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4B4E65-D272-58E9-5D2F-26F2F0FECE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C41E-09D1-B52C-D31C-9A28FA6F7E4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07BF-E0A5-3FF8-BF10-3302453CD7D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 Centers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E6DBD-AE50-35A5-7963-312BD0F5C2F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2669669-58A5-E189-6C25-7AA552DB81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C14165C-9215-F736-EFF7-3A8FBC22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CE7C2A-3F23-3B8D-8B55-61456EBDBC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832F4-E8E5-A3D6-2E4B-C3904BC95A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22F68-63F0-13CE-8B1D-39168217C8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C15D18-763C-68E7-905D-DBED3BE524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1D05B7-5111-2084-74FB-828FEC59BE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548DF0-7247-1441-0E70-9DE04184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15316"/>
              </p:ext>
            </p:extLst>
          </p:nvPr>
        </p:nvGraphicFramePr>
        <p:xfrm>
          <a:off x="9733456" y="868118"/>
          <a:ext cx="24037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weight,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center)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weight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0, 10,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{8, 10,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6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C2E-1EA0-0470-5977-D87C5C3F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757EF3-28E6-757F-994F-375E4AD45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73410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Superstring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 집합이 주어지면 집합의 각 문자열을 하위 문자열로 포함하는 가장 작은 문자열을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겹치는 부분이 있으면 합침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O(n3 * m) [n: 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29BB0-F8EC-8D34-CC01-9D85ABD5072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E52391-FC51-F927-2F73-6F6551C816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463AD7E-8695-4BA0-C4CC-6CE9884B1A6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9BAA00-F6FC-B458-65D0-F60A673E8E8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8318-D589-3FFF-C7BF-B74F4631812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Superstring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4F53F-B138-A445-730E-7EC3FC78C76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933D0E-A116-BB57-CC7A-0962DA6D88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871B899-074C-E501-4981-87C96E52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87F5D1-5D0C-27DE-00DD-AFB8879A64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17E688-9800-470C-01D7-1BADA7B2CD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9074C1-F4CE-7464-EDB1-715474CC87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91B246-839B-84F0-FDE1-14BA2FD716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D73E050-8994-6B14-80C7-BF4B6C8E95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0864F-FB35-1AFD-6FF8-D78489EB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82531"/>
              </p:ext>
            </p:extLst>
          </p:nvPr>
        </p:nvGraphicFramePr>
        <p:xfrm>
          <a:off x="7516160" y="807720"/>
          <a:ext cx="3127693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str1, string str2,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str1.length();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str2.length();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if(str1.compare(len1-i,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str1 + str2.substr(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 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len2-i,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str2 + str1.substr(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while(size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overlapped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if(max &lt; overlapped){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max = overlapped;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res.assign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== INT_MIN)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catgc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ctaagt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gcta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ttca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atgcatc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882B-3232-E1AD-B5B6-BF9DA4E3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01F47D-112C-E14C-041A-36408350A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1788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Fractional Knapsack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최대 이익을 얻기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이익을 최대화하기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부술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높은 순서로 정렬해서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9EFE55-D6F2-2B00-0C03-D95E411080D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1E8AF0-212F-F4C5-4244-9A6400FACD1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8018CD-A414-CB01-7414-FBA51FA575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40AA9-6FB3-6D44-D7FF-BDE9EFE22A4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28B3-A359-2F3B-1963-99C01ED2E11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Fractional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1C3B1-E98C-EC11-834C-01BA7DA604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FBB6D78-B630-0DB5-8F3A-DEB330A4096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A3C830-55FC-FC0F-89D9-6D9D493BB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76A23A-4123-CB71-8F25-DAEAFCD700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F974FB-BB4B-FA5E-4641-4D44485EC36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5D0C61-0A73-C0C7-6BF8-211AF78948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53F518-D72E-3F9E-0007-8E32B23C403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5FC293-1EA9-97FB-D620-BCEFC07681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8725F-5379-2749-CF7C-DF46D1D6E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39484"/>
              </p:ext>
            </p:extLst>
          </p:nvPr>
        </p:nvGraphicFramePr>
        <p:xfrm>
          <a:off x="125130" y="2234152"/>
          <a:ext cx="3026093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Item{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profit,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Item(int profit, int weight){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this-&gt;profit =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this-&gt;weight =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(Item a, Item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r1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r2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r1 &gt; r2;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w,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result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 &lt;=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 * ((double)w/(double)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 { 60, 10 }, { 100, 20 }, { 120, 30 }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65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649-A781-D836-80EC-39DAD0B1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158C51-0FBC-34DA-254C-A6AA496C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4327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Minimum number of Coins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개의 단위 화폐로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바꿔줄 수 있도록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화폐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{1, 5, 10}, n = 11  10,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if-else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구문으로 처리하는 것이 제일 효과적임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(DP ladder if-else)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단위 화폐부터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5D2F0F-477E-5915-2D44-AEAC78A798F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E441-5412-737D-3235-A666105FD72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F6D341-4B8B-C5F0-19ED-201F83FC3E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B654A2-EF7B-6677-3C9D-ABD61BA9D8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0699-091C-4BBD-DCB2-B4A0D650DC7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Find 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Coins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D893-52B6-C60F-2F27-A21B30556C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777C90-90E2-FF95-1212-0F280152D1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5FE07C-3D1D-41A9-E49B-F6BBAEE2C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D9F2213-3F46-B88D-DFFE-90059A9234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09BDE7-A47D-0115-722D-97B10D37C7C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A53DC-B2C6-D5F2-3BB6-182F6A15B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76374-C140-981B-B180-9D856CBDB89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C6CD2C-EFDD-8391-7040-33D8B92975B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C46C37-2D8A-E21E-CC52-89D95B20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36632"/>
              </p:ext>
            </p:extLst>
          </p:nvPr>
        </p:nvGraphicFramePr>
        <p:xfrm>
          <a:off x="125130" y="2345465"/>
          <a:ext cx="309276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denomination = {1, 2, 5, 10, 20, 50, 100, 500, 1000};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while(v &gt;=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 -=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18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A008-E64D-6922-B00A-29159E73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9FD01C-E140-58F0-C57B-EF4034F69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56308"/>
              </p:ext>
            </p:extLst>
          </p:nvPr>
        </p:nvGraphicFramePr>
        <p:xfrm>
          <a:off x="125129" y="868118"/>
          <a:ext cx="1196396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다항식 시간에 특정 유형 문제를 해결하는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재귀에 대한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결과를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대한 최적 솔루션은 주어진 문제의 최적 솔루션에 기여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해결 단계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매개변수를 사용하여 상태 표현식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입장을 고유하게 식별할 수 있는 매개변수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 관계 공식화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Dynamic Programming vs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문제를 더 작은 문제로 나누어 큰 문제를 해결하고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재귀는 함수가 자체적으로 호출되고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Top-down(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입력 집합이 있는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하위 문제가 겹치는 경우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Bottom-up(DP, Tabulation)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많은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문제가 겹치지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 vs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상태 전이 관계를 보기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상태 전이 관계를 보기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조건이 많으면 코드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코드가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테이블을 통해 이전 상태를 직접 접근 가능해 빠르고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많은 재귀 호출로 인해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하위 문제를 한 번 이상 해결할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top-down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하위문제만 해결할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첫 번째 항목부터 시작하여 모든 항목이 하나씩 채워지고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요청에 따라 채워 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항목 채우기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반복적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재귀적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하위 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(Overlapping Subproblem)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충족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하위 구조 속성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(Optimal Substructure) 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수량 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배열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확률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n-D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값이 변하는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C9DE6A-D467-4110-62A8-DA093E91FB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88EC3C-9B95-004E-AFBD-CD46A328CC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3AE87-A380-C4AC-0266-3F343853B8B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2B60A92-7D33-739D-788D-6C57A8CB3CF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25A13-BCE3-2732-28B2-A8C6CB76F15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Introduction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9141DF-5F88-873E-5C3A-46D98991B4D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21A9A0-84C7-E2C3-5F37-1DDE356BE4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556D71-8819-C4C3-3ED9-F50772FDE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E969B0-C68F-63C7-7FBA-786A18A2EF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5CD900-1350-50F6-C30D-3E3EBAED415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32C721-5882-1A5F-CE92-F955524C9A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F9A389-4251-4672-DC60-D9D444945D8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1B8E9E-C8EF-FE86-748E-25425B0B05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E67ED7-0650-440C-D27E-C121D67F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359"/>
              </p:ext>
            </p:extLst>
          </p:nvPr>
        </p:nvGraphicFramePr>
        <p:xfrm>
          <a:off x="9177089" y="2814053"/>
          <a:ext cx="2070418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46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std::vector&lt;int&gt; table(n + 1,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- 1] +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table[n];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98C365-FBF1-A923-B59B-A73134E42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37620"/>
              </p:ext>
            </p:extLst>
          </p:nvPr>
        </p:nvGraphicFramePr>
        <p:xfrm>
          <a:off x="9177089" y="1005291"/>
          <a:ext cx="2737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6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767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int&gt;&amp; cache)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cache[n];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cache)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cache);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cache[n]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DFE321-5423-E5EA-04A7-F0B35AE756CD}"/>
              </a:ext>
            </a:extLst>
          </p:cNvPr>
          <p:cNvSpPr txBox="1"/>
          <p:nvPr/>
        </p:nvSpPr>
        <p:spPr>
          <a:xfrm>
            <a:off x="10182582" y="159633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 err="1"/>
              <a:t>Memoization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7BA66-99F7-C5B8-E7CD-1E0067C2E17A}"/>
              </a:ext>
            </a:extLst>
          </p:cNvPr>
          <p:cNvSpPr txBox="1"/>
          <p:nvPr/>
        </p:nvSpPr>
        <p:spPr>
          <a:xfrm>
            <a:off x="9912886" y="340510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Tabulation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72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B28D3-28FA-2B19-34F6-96F2ACA6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13968-E955-3936-C215-F588126B9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1650"/>
              </p:ext>
            </p:extLst>
          </p:nvPr>
        </p:nvGraphicFramePr>
        <p:xfrm>
          <a:off x="125130" y="868118"/>
          <a:ext cx="657733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7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04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Assign Unique Cap to Every Person(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- 1~100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 고유 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사람이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누구도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쓰지 않는 방법의 총 개수를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(1&lt;= n &lt;=10)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n, collection of cap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 Notation/Operation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bit(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first(mask):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가장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check(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DA394F-E4A1-D695-84D8-DC8356C82F2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FB0E9A-2C3D-C0A1-673A-95686B6185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134CF4-8599-3A7A-1629-DAD96A4BB9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7534A3-183A-1AF0-0EAE-3369839DCF1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DAE5-B6F3-554A-7119-192F5BA615C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Assign Unique cap(Bitmask)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911DC9-2BA9-A18D-3475-F7E636108BB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1AE1CC-85B1-CB40-AC26-101AEA5A58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7D730A-26D8-1FA5-5C82-CFA8B77CA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CCA97D1-03BD-DC97-79C0-F2391257AEC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FF4AA2-2469-B988-D8CA-E1751FFC2B3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A2D4A7-103B-105C-A631-D2E6C600F8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20137A-B327-07FC-828D-7919D4D86FC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6D8187-0682-74C2-E527-409C5AD471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8DE0BA-1954-6859-8779-D5BFCEA27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00247"/>
              </p:ext>
            </p:extLst>
          </p:nvPr>
        </p:nvGraphicFramePr>
        <p:xfrm>
          <a:off x="6735639" y="868118"/>
          <a:ext cx="5400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mask, int cap,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if(cap &gt; 100)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ways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if(mask &amp;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ways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ways %=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= ways;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(1 &lt;&lt; n)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(1025, vector&lt;int&gt;(101,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53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4BBE-C355-59C8-DA0E-C725166C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CFDD59-78C9-0ABA-28B7-588DCE35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04818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#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막힌 곳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비어 있는 거리를 나타내고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2D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모든 집을 방문하고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돌아가기 위해 이동해야 할 최소 거리를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B6AB21-9B8F-E7AC-5557-E7A4E24045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FFD7BF-89EB-0421-CB66-2C7B68C8A6A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254DE23-D1C0-4DA2-B868-BBFBD964660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1A18D9-BBED-2C59-75E0-FEB618AEEDF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30AB7-3C0C-26A8-3771-BF9E21A99E9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BD483-C5D1-C1D1-939E-CF143617AB3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C9AFC8-7D01-9BE6-E714-610A67B274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29BC89-D265-6FCA-2917-D42629015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E46B846-B58E-E0B9-17F5-7321F8BC39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75A812-399C-5F39-941C-D06E43A153F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1F13EEC-3CAA-12A4-CE07-F6FCCFB161D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3AE0BE-E8EB-3B48-4DE1-DCD1F7F341D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3748AC8-613D-AF3F-D6E3-0B2016F0B5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74423E-0570-5760-EE65-BDF44431A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07044"/>
              </p:ext>
            </p:extLst>
          </p:nvPr>
        </p:nvGraphicFramePr>
        <p:xfrm>
          <a:off x="125130" y="1927777"/>
          <a:ext cx="10249536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5118418">
                  <a:extLst>
                    <a:ext uri="{9D8B030D-6E8A-4147-A177-3AD203B41FA5}">
                      <a16:colId xmlns:a16="http://schemas.microsoft.com/office/drawing/2014/main" val="2349299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dirty;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X[] = {-1, 0, 0, 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Y[] = {0, 1, -1,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&gt;= r || y &gt;= c || x &lt; 0 || y &lt; 0 )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'#')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r, int c,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visited(size, vector&lt;bool&gt;(size,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cx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cy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queue&lt;pair&lt;int, int&gt;&gt;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visited[cx][cy]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cx, cy, r, c)){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if(visited[cx][cy])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visited[cx][cy]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 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ret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 (mask &amp; 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))==0 ){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 = min(ret,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].first][dirty[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vector&lt;vector&lt;char&gt;&gt;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'#', '.', '.',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'*', '.', '#',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'.', '.'}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{0, 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(r+1, vector&lt;vector&lt;int&gt;&gt;(c+1, vector&lt;int&gt;(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INF)));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040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F9FE-1E6B-5D23-11A0-8E48FEC2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F1ACEE-CB06-4432-3F26-F7014C56F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05223"/>
              </p:ext>
            </p:extLst>
          </p:nvPr>
        </p:nvGraphicFramePr>
        <p:xfrm>
          <a:off x="125130" y="868119"/>
          <a:ext cx="39799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F0722A-575A-3E32-6DCC-692AEA456CD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2CE4FD-98CD-4E5A-E652-43E18A4E13D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ACAE164-68AF-6C3B-7141-B8274A45B30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CB919E-9E01-D868-FC71-1B71C03CA5E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DF01-63C1-1A72-499B-AF90D0D4194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DP+Bit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47AF6-5EB5-C55C-DFAD-076D07A8D4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7A6F31-F740-A843-422A-64DF2363C4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CFE499-B035-3FC2-3777-5D71FF56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F20B27-2D7B-0CF6-D152-55AAD42B1B7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08174-32CE-B18E-A587-72A6FE01048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620A39-FBF4-9D99-3C08-D400AF1273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41EAAD-7B2C-5180-A19B-49D374CE7F9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410A9E4-4005-F39F-D442-C0B2256BA18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A640A8-3CB7-7262-8D16-F4175AAF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54597"/>
              </p:ext>
            </p:extLst>
          </p:nvPr>
        </p:nvGraphicFramePr>
        <p:xfrm>
          <a:off x="125130" y="1497588"/>
          <a:ext cx="44008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memo){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(1 &lt;&lt; n) -1 == ~(1 &lt;&lt; n) ==&gt; Set n bits to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 3))// 1st bit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0)// if distance is stored, not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if((mask &amp; (1 &lt;&lt; j)) &amp;&amp; j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j !=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(j, mask &amp; (~(1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{//node 1  {1, 1~4}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10, 15,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10, 0, 25,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15, 25, 0, 30},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20, 25, 30,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memo(n+1, vector&lt;int&gt;(1&lt;&lt;(n+1),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1 node --&gt; any node --&gt;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 --&gt; 1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(1 &lt;&lt;(n+1))-1,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494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D9020-99C3-8DDF-F8AF-F72DF04C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D21E16-3A38-BB9C-7B19-0E02652AF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48803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Over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요소가 있는 배열이 주어졌을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x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비트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O(4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 Force]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n*2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083EC5-46D9-BA2E-375F-651283BDAEF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76FDF-5E26-E98F-457A-5A51CB63873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4248E5-B400-22C0-46D8-4D179998EB5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F67C5D4-5138-8422-64F6-E0E7D3AF67F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1CE50-DB01-BD59-BCFB-83063C3CAB9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Sum Over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9ACB5-2FC3-853F-26AA-52848023E8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DDE8A5-9628-C251-FEE7-8B09A3A649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1EDDCD-7577-5F92-F2F3-61EE8D9E3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B8CBE90-5DC4-C151-C1E5-2A0B19CDE2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860383-EBBE-491A-CB32-C2448C52572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9174A0-FAE9-5254-B2BB-5A2AC2139A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0E32A6-BD65-B094-17F2-FE286FF1862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2A91AA6-C804-4B96-D47C-B89D2537E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1C17AB-9B61-EBF8-EA4A-1A0218D0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89736"/>
              </p:ext>
            </p:extLst>
          </p:nvPr>
        </p:nvGraphicFramePr>
        <p:xfrm>
          <a:off x="125130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2811F4-6FF5-E4A9-1B19-8B874A91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74570"/>
              </p:ext>
            </p:extLst>
          </p:nvPr>
        </p:nvGraphicFramePr>
        <p:xfrm>
          <a:off x="2905227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6083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10FE-343E-7499-24E7-46F7C814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 </a:t>
                          </a:r>
                          <a:r>
                            <a:rPr lang="en-US" altLang="ko-KR" sz="1200" b="1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th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Fibonacci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피보나치 수를 구하는 것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핵심 아이디어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1200" b="1" i="1" kern="1200" baseline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 </m:t>
                              </m:r>
                            </m:oMath>
                          </a14:m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짝수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n/2, F(n) = [2*F(k-1)+F(k)] * F(k)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(n+1)/2, F(n) = F(k)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+ F(k-1)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O(log n)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54114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" t="-787" r="-415" b="-2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AEEEE8-5C44-3062-B8F7-133F3C3CC3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B5119E-29BC-CAD4-A1DE-9F2E22FA3E5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91E34-823D-DC2D-64C0-D273E46C91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3995A89-72D8-347A-4859-8DA89256FFF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2D620-4BFE-291D-9601-022E7B1A546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N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Fibonacci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EBE2AA-559E-7B7D-6E39-118B978463F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C586485-2FE0-9BCB-1809-729B07F468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6DB49E-19CF-8636-8A2D-0AE040C31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D36679-A603-7CA2-C4E4-9C2EF75AFE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B75516-03CA-1BAD-AA3B-D7A9A8A8959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5FBF06E-6EEA-A64E-1DA8-EA7FBD91ED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45966-277F-284E-19B0-A4C0E942C6C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7C93E7-67A1-38F5-49AB-1A254AB612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FF189F-7F70-76D8-B1FE-4AFB75233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368045"/>
              </p:ext>
            </p:extLst>
          </p:nvPr>
        </p:nvGraphicFramePr>
        <p:xfrm>
          <a:off x="4974975" y="2654112"/>
          <a:ext cx="2191068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f[2][2], int m[2][2]){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f[0][0] * m[0][0] + f[0][1]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 = f[0][0] * m[0][1] + f[0][1]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z = f[1][0] * m[0][0] + f[1][1]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f[1][0] * m[0][1] + f[1][1]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f[0][0] 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f[0][1] =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f[1][0] =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f[1][1] 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Power(int f[2][2],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 || 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if(n%2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FE38CA9-C574-13C5-0C4E-49DCE638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539" y="1006618"/>
            <a:ext cx="1588921" cy="106434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AFD3D-0611-CF38-CEBD-0153C229A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505208"/>
              </p:ext>
            </p:extLst>
          </p:nvPr>
        </p:nvGraphicFramePr>
        <p:xfrm>
          <a:off x="118250" y="4427336"/>
          <a:ext cx="15005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7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Fibonacci_DP(int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f[n+2];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i=2; i&lt;=n;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f[i] = f[i-1] + f[i-2];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E7B5E9D-F3D3-E18B-0251-F8E2EF89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30315"/>
              </p:ext>
            </p:extLst>
          </p:nvPr>
        </p:nvGraphicFramePr>
        <p:xfrm>
          <a:off x="2016950" y="2654112"/>
          <a:ext cx="283718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1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98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6FBB7CB-8B12-B5C5-DAA3-90AC7016A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887376"/>
              </p:ext>
            </p:extLst>
          </p:nvPr>
        </p:nvGraphicFramePr>
        <p:xfrm>
          <a:off x="140305" y="2654112"/>
          <a:ext cx="1725930" cy="1464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9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66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1CCF235-2E80-5236-E068-441F9EBCE0C6}"/>
              </a:ext>
            </a:extLst>
          </p:cNvPr>
          <p:cNvSpPr txBox="1"/>
          <p:nvPr/>
        </p:nvSpPr>
        <p:spPr>
          <a:xfrm>
            <a:off x="195727" y="419537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Iterative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1DC90-0FFC-5F57-5229-2802CA9992B3}"/>
              </a:ext>
            </a:extLst>
          </p:cNvPr>
          <p:cNvSpPr txBox="1"/>
          <p:nvPr/>
        </p:nvSpPr>
        <p:spPr>
          <a:xfrm>
            <a:off x="2627997" y="3537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Recursion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689128-C91B-B979-740B-817C2D44FA10}"/>
              </a:ext>
            </a:extLst>
          </p:cNvPr>
          <p:cNvSpPr txBox="1"/>
          <p:nvPr/>
        </p:nvSpPr>
        <p:spPr>
          <a:xfrm>
            <a:off x="60959" y="563051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DP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627EC-EB02-A588-661C-1F3C4400F123}"/>
              </a:ext>
            </a:extLst>
          </p:cNvPr>
          <p:cNvSpPr txBox="1"/>
          <p:nvPr/>
        </p:nvSpPr>
        <p:spPr>
          <a:xfrm>
            <a:off x="5262966" y="6204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Power of Matrix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8F6CE4C-6E2A-04D3-EF49-281527521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32476"/>
              </p:ext>
            </p:extLst>
          </p:nvPr>
        </p:nvGraphicFramePr>
        <p:xfrm>
          <a:off x="7407245" y="2654112"/>
          <a:ext cx="3659505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a, vector&lt;vector&lt;int&gt;&gt;&amp;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a[0].size();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k=0; k&lt;r;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][k] * b[k][j];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mat[0].size();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m[0][0] = m[0][1] = m[1][0] = m[2][1]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n&gt;&gt;1);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mat(3, vector&lt;int&gt;(3,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mat[0][0] = mat[0][1] = mat[1][0] = mat[2][1]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1B0CC98-9902-DB18-640E-FC5ACB369F4B}"/>
              </a:ext>
            </a:extLst>
          </p:cNvPr>
          <p:cNvSpPr txBox="1"/>
          <p:nvPr/>
        </p:nvSpPr>
        <p:spPr>
          <a:xfrm>
            <a:off x="8313950" y="6630975"/>
            <a:ext cx="180220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Matrix Exponentiation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404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0D518-D249-8A0E-D938-99C753EE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Catalan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으로 표기하고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= (2n)! / ((n+1)!n!)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= 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]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공식을 따름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0, 1, 2, ...)</a:t>
                          </a:r>
                          <a:endParaRPr lang="en-US" altLang="ko-KR" sz="1200" b="1" kern="1200" baseline="-250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식</m:t>
                              </m:r>
                              <m:r>
                                <a:rPr lang="en-US" altLang="ko-KR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: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sz="1200" b="1" i="0" kern="1200" baseline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(n= 2, 3, 4, ...) = (4n-2)/(n+1)*C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n-1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1, 2, 3, ...)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응용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쌍의 괄호를 포함하는 표현식 개수 출력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key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를 사용하여 가능한 이진 탐색 트리 수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n+1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leaf node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가 있는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full binary tree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의 개수를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 주어지면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2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현이 교차하지 않도록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점이 있는 원에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현을 그릴 수 있는 방법 수 계산 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O(n) [Using formula]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87026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1" t="-649" r="-379" b="-19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E83408-85B9-E353-669E-1524041211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A07F0-DDFF-D234-2A1C-AE43B8352D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3FDBC1-596B-C9D9-B36E-52757C3108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C4D7F0-E947-6A3C-4553-226CC70AF6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66C5-3603-BC49-428C-8EF2FDCDC1B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Catalan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CB2B65-4B34-706F-0B47-4C7574DE406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726FA2-070B-C704-8AC7-8F475BF5CE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E559F94-E720-4BBF-44D1-0E7DAF301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991BFB0-0BFE-1C6C-401A-9CD3AADC25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89ECE08-A74C-3636-803C-DFADD0E4E01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93EC6F-2C46-54FB-7748-06AB1A247C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CB7A74F-2B9D-3AFF-75D0-90CDA15E312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857A20-DFAF-835B-00B6-0DC39AD5B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9047B4-5BCC-E0E3-CF85-407ED4CCD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93362"/>
              </p:ext>
            </p:extLst>
          </p:nvPr>
        </p:nvGraphicFramePr>
        <p:xfrm>
          <a:off x="125130" y="2847330"/>
          <a:ext cx="36039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3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(n-i-1);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5099B78-4F40-D4CD-5D23-777ED0239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03582"/>
              </p:ext>
            </p:extLst>
          </p:nvPr>
        </p:nvGraphicFramePr>
        <p:xfrm>
          <a:off x="4012838" y="2847330"/>
          <a:ext cx="25307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B9FF03-7D92-E72C-6D1E-43A1F4ED5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14332"/>
              </p:ext>
            </p:extLst>
          </p:nvPr>
        </p:nvGraphicFramePr>
        <p:xfrm>
          <a:off x="6827396" y="2851353"/>
          <a:ext cx="35325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2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CatalanNumber_BinomialCoefficient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k = 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&lt;&lt;= 1;// 2n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(2n ~ 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 (i+1);//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 /= ((n &gt;&gt; 1)+1);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27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7949-E460-26D8-38F1-A93F062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3EB945-43BA-E740-4356-94A5B80E6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73908"/>
              </p:ext>
            </p:extLst>
          </p:nvPr>
        </p:nvGraphicFramePr>
        <p:xfrm>
          <a:off x="125130" y="868119"/>
          <a:ext cx="414848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8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Binomial Coefficient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(1+x)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전개에서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계수를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= C(n-1, k-1) + C(n-1, k), C(n, 0) = (n, n) = 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F9614B-2353-13AB-BC67-6DCED007C3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64FD28-671E-14FD-A9B3-AE40DA95EE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FBB596-5E19-DAD8-F94F-88661351E9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BDF50E8-40EF-40AC-1886-16B2B9EBFEE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04B80-CD05-5445-3B03-DA722F30EEF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Binomial Coefficient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A8DD2-2A07-4421-C894-08FE9BD1F8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29C801-CACF-5318-94A8-5A2B4F452E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66BDE9E-72F6-A6B9-B0E3-14D3F629D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44C926-BECA-6BFD-5182-D89D679F09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041230-77DC-A208-4307-FD89148AD1C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9D289AC-3BDF-E03B-70ED-C88AE7BF4A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CEBF3E-7ED7-A3D9-46D5-27F787626D8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DF2414-2639-028A-9841-F233E266BF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3B0271-EA2A-73C5-287A-568B62806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18569"/>
              </p:ext>
            </p:extLst>
          </p:nvPr>
        </p:nvGraphicFramePr>
        <p:xfrm>
          <a:off x="125130" y="1758725"/>
          <a:ext cx="35912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1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971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max(k,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5D16B2-F634-E3E1-87B9-F46846547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882752"/>
              </p:ext>
            </p:extLst>
          </p:nvPr>
        </p:nvGraphicFramePr>
        <p:xfrm>
          <a:off x="3840725" y="1763589"/>
          <a:ext cx="21624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BinomialCoeff_DP1(int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[n+1][k+1];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k or n-k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if(j==0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838C0A-B9DD-8758-F1A7-BE0EC3F2B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991086"/>
              </p:ext>
            </p:extLst>
          </p:nvPr>
        </p:nvGraphicFramePr>
        <p:xfrm>
          <a:off x="6127570" y="1763589"/>
          <a:ext cx="2095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BinomialCoeff_DP2(int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j&gt;0 ;j--)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2AB4C2-C1EB-7895-CB2D-09D56319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938448"/>
              </p:ext>
            </p:extLst>
          </p:nvPr>
        </p:nvGraphicFramePr>
        <p:xfrm>
          <a:off x="8347741" y="1758725"/>
          <a:ext cx="361346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BinomialCoeff_DP3(int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 0 || k==n){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BinomialCoeff_DP3(n-1, k-1,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BinomialCoeff_DP3(n-1,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5,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BinomialCoeff_DP3(n,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315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3677-6282-819C-CD01-BAC36EB1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9AE599-D33E-3186-0573-770D409F5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329306"/>
              </p:ext>
            </p:extLst>
          </p:nvPr>
        </p:nvGraphicFramePr>
        <p:xfrm>
          <a:off x="125130" y="868119"/>
          <a:ext cx="617728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All Combinations of Coins to Make a given value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조합을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조합을 모두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1BC044-2D32-22C1-16E5-2DA2BB28039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D5225-E2AB-4D2B-85DA-C55179CA1E3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A70A54-5714-243D-3A56-E118335BF0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5190779-178B-72C9-CE26-CB0457A533E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9184-EC57-B3EA-9519-B6348A013C9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Combination of coins to make sum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A37037-F231-B6AF-6470-6E814469C7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8357305-9B9E-C3D2-A61C-23BFAC8B09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CF31304-04F2-DFA9-4096-BB1C480B8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47ECF5-BC18-B9A6-3E76-D6B4B118D3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15B03-A35F-A876-3CEF-9E035A4F0C9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41FA17-A19B-36F4-E855-223E3D9DB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B8CEF1-293A-BB69-F34D-052675E731B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B1F1D6-53D3-1717-25E7-057C721667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B3D1DB-4862-3649-E11B-D9302C94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06556"/>
              </p:ext>
            </p:extLst>
          </p:nvPr>
        </p:nvGraphicFramePr>
        <p:xfrm>
          <a:off x="125130" y="1976752"/>
          <a:ext cx="52946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4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76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O(2^sum)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&lt; 0 || 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7F9CFB-12E5-E1C5-26B2-D036E22AB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946382"/>
              </p:ext>
            </p:extLst>
          </p:nvPr>
        </p:nvGraphicFramePr>
        <p:xfrm>
          <a:off x="5522667" y="1976752"/>
          <a:ext cx="61772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sum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4D46D2-162B-FBED-F095-583699B31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75547"/>
              </p:ext>
            </p:extLst>
          </p:nvPr>
        </p:nvGraphicFramePr>
        <p:xfrm>
          <a:off x="125130" y="3420324"/>
          <a:ext cx="37595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if((j-coin[i-1])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][j-coin[i-1]];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2DA1C2-4CFB-C5C7-BA10-55F94BEC5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70467"/>
              </p:ext>
            </p:extLst>
          </p:nvPr>
        </p:nvGraphicFramePr>
        <p:xfrm>
          <a:off x="4055147" y="3423104"/>
          <a:ext cx="387223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coin = {1, 2,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coin.size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5;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93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B1C2-71DC-C707-49A9-2C870CCC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F6E0D9-1E55-F239-B91F-E4E20A3DD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10503"/>
              </p:ext>
            </p:extLst>
          </p:nvPr>
        </p:nvGraphicFramePr>
        <p:xfrm>
          <a:off x="125130" y="868119"/>
          <a:ext cx="733836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90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Sum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음이 아닌 정수 집합과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요소로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 )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64ED53-6621-14C4-0279-37F5E50D9E7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A87C8D-09D4-7C81-4377-422369CB856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7527E3-A167-CCA7-FC2A-67A607A435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4310580-162F-CCED-CD4E-20676A73611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90ED7-B1D0-C78C-9154-E3F5B14AFD6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Subset Sum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1CA3C-3417-EA39-05EF-A8843C58E88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1ACAE3-2F9E-F8DA-7994-969B5C1B159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17243B-C3D4-9406-455E-D004F8288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A42524-535F-02F4-3983-8D51B54F8E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FAA369-8484-9265-0727-BBE173D3CE9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68F4B8-7FC9-0139-9873-2DDFD3E56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4390B6-955B-3520-12C3-9D0C3E03E2E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CE32420-26E5-27FA-F6F6-85C011188B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1A23E6-B165-8E5A-C35F-DD8AE249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687678"/>
              </p:ext>
            </p:extLst>
          </p:nvPr>
        </p:nvGraphicFramePr>
        <p:xfrm>
          <a:off x="125130" y="1610844"/>
          <a:ext cx="43691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9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37A698-F4C5-F888-DDC5-797877DBA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46615"/>
              </p:ext>
            </p:extLst>
          </p:nvPr>
        </p:nvGraphicFramePr>
        <p:xfrm>
          <a:off x="125130" y="3277675"/>
          <a:ext cx="53390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O(sum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BA7C49-B53A-984F-B443-870BE099F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2736"/>
              </p:ext>
            </p:extLst>
          </p:nvPr>
        </p:nvGraphicFramePr>
        <p:xfrm>
          <a:off x="5672453" y="1614844"/>
          <a:ext cx="29594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&lt;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&gt;=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[i-1][j-set[i-1]];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set = {3, 34, 4, 12, 5,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56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B89A-B460-520E-6460-3E9EF5949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42D305-B1F2-FE7F-6D7E-68AB15B01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350909"/>
              </p:ext>
            </p:extLst>
          </p:nvPr>
        </p:nvGraphicFramePr>
        <p:xfrm>
          <a:off x="125129" y="868119"/>
          <a:ext cx="10300018" cy="579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0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96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Cutting a Rod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막대와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크기의 모든 조각의 가격을 포함하는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막대를 자르고 조각을 팔아서 얻을 수 있는 최대 가치를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287196-DD76-A7AC-8ADA-FDBD0CD2A3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56C66B-B554-CD33-4A8D-36FB325CB3B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1507E7-F387-4D88-572F-E3E06EEFF4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69A4F70-B4D9-D5FA-3A5A-6757F1D4222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68793-618D-5E3D-AB12-4F7F9BE4D05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Cutting a Rod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9F570-431B-37ED-C8AC-7FADAB0E79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D65E58-F613-2919-D709-0B880202A2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3EBCEA-A534-870C-8FF0-4B4C6E13A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6C5D291-1D93-D217-4B71-D22D496E0B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6ED4D0-8E74-5251-0BFB-4D9DAFF722B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E796502-9E50-3B6F-33DB-5E46F0BE1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73773B6-8098-BC44-FF7E-11ED6A0B4B2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A3648A-9D57-1FFD-14AB-CA1A8C80516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BAC94-C4C5-2B6B-0EBC-694A4CAA5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08063"/>
              </p:ext>
            </p:extLst>
          </p:nvPr>
        </p:nvGraphicFramePr>
        <p:xfrm>
          <a:off x="125129" y="1650070"/>
          <a:ext cx="3767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7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94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B9BB2FE-8F1C-01AE-DAD4-78792A5CD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42222"/>
              </p:ext>
            </p:extLst>
          </p:nvPr>
        </p:nvGraphicFramePr>
        <p:xfrm>
          <a:off x="4051368" y="1650070"/>
          <a:ext cx="4927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0FF3B1-A0C4-7961-B50E-9333043C2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34165"/>
              </p:ext>
            </p:extLst>
          </p:nvPr>
        </p:nvGraphicFramePr>
        <p:xfrm>
          <a:off x="9169452" y="1650070"/>
          <a:ext cx="27339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9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5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CutRod_BottomUp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price[j] + result[i-j-1]);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4462D7A-2D10-F2F2-848E-B57E7F5AB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45680"/>
              </p:ext>
            </p:extLst>
          </p:nvPr>
        </p:nvGraphicFramePr>
        <p:xfrm>
          <a:off x="120577" y="3615425"/>
          <a:ext cx="76647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4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448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vector&lt;int&gt;&amp; length,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if(length[n-1]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max(price[n-1]+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-length[n-1],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DEFDE3C-92CB-FFCE-7AE5-DC5AA8B3E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144347"/>
              </p:ext>
            </p:extLst>
          </p:nvPr>
        </p:nvGraphicFramePr>
        <p:xfrm>
          <a:off x="8091275" y="3615425"/>
          <a:ext cx="29737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CutRod_DPiterative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j * price[i-1];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max(price[i-1]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190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8437-1A70-4D01-106C-C5A3E9EA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9BCECF-4F49-D879-A0DE-FC50F134D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139749"/>
              </p:ext>
            </p:extLst>
          </p:nvPr>
        </p:nvGraphicFramePr>
        <p:xfrm>
          <a:off x="125129" y="868118"/>
          <a:ext cx="98602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Painting Fence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기둥과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색상으로 구성된 울타리가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인접한 기둥이 동일한 색상을 갖도록 울타리를 칠하는 방법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1, diff = k, same = 0, total = 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2, diff = k * (k-1), same = k, total = k + k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3, diff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total) * (k-1), same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diff), total = diff + same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+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diff[i-1],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total[i-1]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C161D0-ABE3-7575-D8CC-A69D21B34B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8C2AB3-48E5-9A59-1BA2-B40A8156BC4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4394157-1956-6B86-F7D0-D62E9787C3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FDEB0A-0B9E-B67F-EB27-8383FFC5A4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52AC6-A4FC-C5F9-BC37-2EFAB2CCBA34}"/>
              </a:ext>
            </a:extLst>
          </p:cNvPr>
          <p:cNvSpPr txBox="1"/>
          <p:nvPr/>
        </p:nvSpPr>
        <p:spPr>
          <a:xfrm>
            <a:off x="-7395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Painting Fence Algorithm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63713A-9485-454F-2EE1-46D2155A095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09222F-E180-9DB0-7D1B-8B5685CC36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32D563-E2E4-3417-0285-3C74C84EA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2A04A9-9D2D-E5AA-2850-DDEE4F33B8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986B5D-1B87-E884-802E-37C178D4A08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0588B9-5170-E926-476E-0F8DB87B4D0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00E736-6148-C4D4-099E-F13CC2B43B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2BB7217-5E40-4777-C7D6-AB7815DAAE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C62699-FC8F-7BE1-8C61-C0BCC8C86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347152"/>
              </p:ext>
            </p:extLst>
          </p:nvPr>
        </p:nvGraphicFramePr>
        <p:xfrm>
          <a:off x="125129" y="2742604"/>
          <a:ext cx="221964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93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10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vector&lt;long&gt;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k *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((k-1)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1EAD5BD-6069-52EC-6950-D1A75096A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38058"/>
              </p:ext>
            </p:extLst>
          </p:nvPr>
        </p:nvGraphicFramePr>
        <p:xfrm>
          <a:off x="2473692" y="2742604"/>
          <a:ext cx="2711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97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total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same = 0, diff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same =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diff = (total * (k-1))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same+diff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00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E76A-E69D-92E9-2BDF-73ADDD16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4EBAE2-741C-C01A-EAA7-D6F947BC1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68033"/>
              </p:ext>
            </p:extLst>
          </p:nvPr>
        </p:nvGraphicFramePr>
        <p:xfrm>
          <a:off x="125130" y="868118"/>
          <a:ext cx="523427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42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5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Subsequence(LCS)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 수열의 길이를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8992BE-53EC-AB86-C2F9-135C890B72D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F5C333-DBBF-E9D3-F4AD-9CED1A1B34B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B4D0596-0E64-F53F-0A2E-0B198E9690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8890B6-F9EC-4675-5FF0-8FA28E20FAF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2DFB3-F60A-364E-EEFD-C665581DC6B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Subsequence(LCS)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030335-DCBB-DFE7-9F48-0F6413E43A8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F7B5B1-2BA4-DC3C-6A0D-74B1E3673C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49E369-8FEB-C21A-1711-0EB09C035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3A17CB-CFB1-0FEE-2F3E-B442867065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19F52E-F930-4C0F-6164-0ADBCB4A198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6E054E-3495-BB27-FC84-EF0E37DAE7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974DED-570A-E9A5-0356-69DC3FAC3F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5926B70-1ED5-7C33-2E9C-0C666DC04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179130-D412-219E-B6A3-FADC1EE85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656458"/>
              </p:ext>
            </p:extLst>
          </p:nvPr>
        </p:nvGraphicFramePr>
        <p:xfrm>
          <a:off x="125130" y="1714803"/>
          <a:ext cx="344519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51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15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28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73A589-3C50-CC12-BF3D-1B15135EB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09001"/>
              </p:ext>
            </p:extLst>
          </p:nvPr>
        </p:nvGraphicFramePr>
        <p:xfrm>
          <a:off x="3673230" y="1714803"/>
          <a:ext cx="423259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2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4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D33544A-62C3-471C-050B-DE8415713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05414"/>
              </p:ext>
            </p:extLst>
          </p:nvPr>
        </p:nvGraphicFramePr>
        <p:xfrm>
          <a:off x="125130" y="3194922"/>
          <a:ext cx="27276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28B0B7-E190-781F-09C0-9349ADBAE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58143"/>
              </p:ext>
            </p:extLst>
          </p:nvPr>
        </p:nvGraphicFramePr>
        <p:xfrm>
          <a:off x="3069367" y="3194922"/>
          <a:ext cx="25530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375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8A4E-D0E0-A0F4-D21D-48489A01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012EE5-F4DF-E8B5-2FC3-0226DBCE8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614"/>
              </p:ext>
            </p:extLst>
          </p:nvPr>
        </p:nvGraphicFramePr>
        <p:xfrm>
          <a:off x="125130" y="868118"/>
          <a:ext cx="789241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24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Increasing Subsequence(LIS)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크기의 배열이 주어지면 부분 수열의 요소가 오름차순으로 정렬되는 가장 긴 부분 수열의 길이를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요소가 되도록 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+ max(L(j) ) [0 &lt; j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[j]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길이보다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더 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[Optimal-Binary Search],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원소를 탐색하는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같거나 큰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iterator_first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얻기 위해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반환형은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초과하는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범위에 속하는 숫자의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11)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숫자가 몇 번 나오는지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59BBFF-3E4E-9293-83AE-FB9D6E51BD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0E97E5-A4D9-BF08-2114-CFE8390657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1E245B8-1A6F-C645-BAF7-451BC2A034F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7558782-DC5A-1A8F-1E05-4D7E6842D5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57E94-5B7D-659A-A97B-7581497DB9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FF8BA0-FE3C-2C17-056E-2DD3D58ACB5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E5D89B-8710-2BCC-4243-4A462257F8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2F30EC-D4DB-512F-6565-A15EBC70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D61B260-4BB2-A6B7-05DC-2349CC432C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E783B0-505C-6CD3-E6BA-556EFAE815F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9A8D799-D364-1051-39B5-AA0F43D825A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4FEEE07-9842-29B0-2B32-E785A091316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BADBA1B-CF12-0177-71A2-FBA421621B8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5257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BC5F7-914D-85EC-EF2D-D6A36D3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06548A4-6868-5B67-F674-2EF2042AB73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75EA66-DF75-089D-A21C-C9FDB07502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534E731-87EB-AAF5-92FA-8930210811D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090662F-D2DB-0D0E-556B-DC82795D029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DF2C7-CE97-0DA9-0828-D9B29DB14B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0D166A-600F-82ED-7FF5-F0768CF25A7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87D8888-CB55-2A07-09AC-CAAA43AC1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120A62B-49F5-EADA-B20F-561D5AA08B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7E4248A-1873-065E-7E15-D46342B85E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5FE29E-1844-1B6E-3C73-752C9C927BE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979EF0-E545-E647-2A35-3D1EC2574F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4A8093-B158-7E2E-E9C1-05A23DB435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F8DDC9-D7C1-D827-3B74-DF04C8F5AF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610437F-95E1-240C-A4E3-B57A83C1C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77760"/>
              </p:ext>
            </p:extLst>
          </p:nvPr>
        </p:nvGraphicFramePr>
        <p:xfrm>
          <a:off x="124242" y="945062"/>
          <a:ext cx="42357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5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&amp;&amp; result+1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4C6C52-988F-BA52-8875-EBAC185F1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48659"/>
              </p:ext>
            </p:extLst>
          </p:nvPr>
        </p:nvGraphicFramePr>
        <p:xfrm>
          <a:off x="4462917" y="945062"/>
          <a:ext cx="5651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BC5D37-79E1-2239-D713-85AA76336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614193"/>
              </p:ext>
            </p:extLst>
          </p:nvPr>
        </p:nvGraphicFramePr>
        <p:xfrm>
          <a:off x="124242" y="2742604"/>
          <a:ext cx="35420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max_element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AED7B8F-63F9-1C31-3E05-666AD20F0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040897"/>
              </p:ext>
            </p:extLst>
          </p:nvPr>
        </p:nvGraphicFramePr>
        <p:xfrm>
          <a:off x="3782730" y="2742604"/>
          <a:ext cx="361664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result[low]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88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D113-28BC-03AD-470A-8B423C720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10EC750-DB60-8C62-D2CF-10481A523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23583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Subsequence that Difference between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adjacents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요소 간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가장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subsequence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[Optimal]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E2F15A-C704-7C0B-52E6-C6D43AAC2F2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A63364-748D-9525-9A7A-68D627DEB86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2A4CE7-26EE-17A6-22B9-F4F0C67D395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87503A-C7D4-5522-6F1F-8BE39C5AFD0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F728-6787-2806-4587-20816F1E115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Subsequence that Adj Diff 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F3347-CDFA-BE59-4909-577A928F842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819683-4AD7-60A7-9B39-65E737BE6C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78F4B3-E320-B969-4F11-8A81C276F1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2575FD9-32C9-A0DD-A780-30C831FA4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EC56EC-0A15-D9BF-3958-67341CBA021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7E8859-F5B1-234E-A1DC-89F5B4F421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C47AC1-6A49-274B-1F02-82DD2D7AE3B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31434C2-4EF9-EECC-E2E5-85DBA276D3B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AC68A8-2BD7-2E30-C953-54CEDD819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779848"/>
              </p:ext>
            </p:extLst>
          </p:nvPr>
        </p:nvGraphicFramePr>
        <p:xfrm>
          <a:off x="125130" y="1976752"/>
          <a:ext cx="344201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1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908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LongestSubSequenceWithDiffOne_DP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0A0244-3B41-25C3-5D3B-ACB96BBF6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02985"/>
              </p:ext>
            </p:extLst>
          </p:nvPr>
        </p:nvGraphicFramePr>
        <p:xfrm>
          <a:off x="3735833" y="1976752"/>
          <a:ext cx="31245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LongestSubSequenceWithDiffOne_DP2(vector&lt;int&gt;&amp;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]+1) &gt;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 + max(m[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]+1],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9468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1DAB9-430B-1223-500D-26B445B5B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A7F18D-615B-396A-E520-D49929981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603404"/>
              </p:ext>
            </p:extLst>
          </p:nvPr>
        </p:nvGraphicFramePr>
        <p:xfrm>
          <a:off x="125130" y="868118"/>
          <a:ext cx="641185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18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38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Square Sub-Matrix with All 1s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matrix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최대 크기의 정사각형 부분 행렬을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O(r * c)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AF77C0-9D90-B994-1DF6-3E98D2EA5FB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FB3C3C-1FB5-68D0-2636-D2B7DF06879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C9D890-1965-8DFE-BB53-02F62754F49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317763-36D4-4FCA-EF84-24C7191DA92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6AC0A-AB52-D58D-AFC6-B76ECC5CDF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Max Size Square Sub-Matrix with All 1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46F6BA-74B2-D42A-754F-738698FED8D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B55791A-E30D-7F6A-7F6F-C0E44A29783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B8DA0E6-38BA-3B70-D43B-F8A1EA5A42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885CAA-3D88-0E4B-F81D-DD557A2A97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6AF5D5-BFA0-5378-C1F3-962339D80DF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4F2C34-C075-F1D0-0FD6-2D32988A6AF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19DAEE7-DF7C-7C92-8D83-F746E34B873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0BE826A-3E7F-F64D-86E8-4FE8456AB0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BF1D4D-DDE9-DF39-1D05-C16D8E8E8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651075"/>
              </p:ext>
            </p:extLst>
          </p:nvPr>
        </p:nvGraphicFramePr>
        <p:xfrm>
          <a:off x="125130" y="1633852"/>
          <a:ext cx="3508693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8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grid[0][j];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[i-1][j-1]))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999BCD8-459C-04A5-8C43-F32FE456A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27941"/>
              </p:ext>
            </p:extLst>
          </p:nvPr>
        </p:nvGraphicFramePr>
        <p:xfrm>
          <a:off x="3818272" y="1633852"/>
          <a:ext cx="36452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entry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if(entry &amp;&amp;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entry = 1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 = entry;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50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B3CB5-9A49-6DA4-D96D-5A5CD06C4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307C41-5E35-8E97-040F-9C68BF00E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24156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Cost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행렬과 좌표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최소 비용 경로의 비용을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대각선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아래쪽으로만 이동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 = cost(m, n) + min(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n-1)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O(V+E log V) [Dijkstra, V=E= n * m]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EC14B2-B928-F0F5-5210-5951EEBF5EB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976856-9CF8-6376-5EE7-158EFFFD413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259CD20-DDB7-4268-181D-6578F4E490B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EB1875-9861-A45C-0480-24193D38667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F7D41-A583-DD87-9125-A3A818D119E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C6F25E-47A1-8264-4931-8C371CB1DFC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FED739-271C-3E8B-4C17-B5E63E8B18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52783AC-05BA-C5B5-F662-6D5B30E298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72D3F5D-BCDD-048B-1294-C5D53F8842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1D579B-4829-CA42-D87B-88193E6D7E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44F3951-1D74-93E0-C370-9852D17BD2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8CF451-F208-DE9B-4D79-E0A1DFA0CB8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C7B99-EA1B-2B17-0A61-2820148644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90B6E25-05AA-2E19-2C6F-44B423018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3172"/>
              </p:ext>
            </p:extLst>
          </p:nvPr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E3E589B-2587-85A9-FB15-F9DCA5BCD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059290"/>
              </p:ext>
            </p:extLst>
          </p:nvPr>
        </p:nvGraphicFramePr>
        <p:xfrm>
          <a:off x="3178506" y="3514169"/>
          <a:ext cx="1587462" cy="1553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31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793731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776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776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m,n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788AEB-1AED-E800-4FF2-A684432ED31F}"/>
              </a:ext>
            </a:extLst>
          </p:cNvPr>
          <p:cNvCxnSpPr>
            <a:cxnSpLocks/>
          </p:cNvCxnSpPr>
          <p:nvPr/>
        </p:nvCxnSpPr>
        <p:spPr>
          <a:xfrm flipV="1">
            <a:off x="4356952" y="4093086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3E7B67E-E828-FDD1-6EA9-9CEA47CBC0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31502" y="4508979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C3128F-1597-A271-64B6-BFB1E0EFE4ED}"/>
              </a:ext>
            </a:extLst>
          </p:cNvPr>
          <p:cNvCxnSpPr>
            <a:cxnSpLocks/>
          </p:cNvCxnSpPr>
          <p:nvPr/>
        </p:nvCxnSpPr>
        <p:spPr>
          <a:xfrm flipH="1" flipV="1">
            <a:off x="3799952" y="4143866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C762D26-EDFD-767A-7679-F89842CAA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11389"/>
              </p:ext>
            </p:extLst>
          </p:nvPr>
        </p:nvGraphicFramePr>
        <p:xfrm>
          <a:off x="5816868" y="322075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9B96C481-7E08-CDF6-203E-8E6955AEA2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270400" y="3964619"/>
            <a:ext cx="2007936" cy="693533"/>
          </a:xfrm>
          <a:prstGeom prst="rect">
            <a:avLst/>
          </a:prstGeom>
        </p:spPr>
      </p:pic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6011FCAF-5870-C16C-411F-293705273C48}"/>
              </a:ext>
            </a:extLst>
          </p:cNvPr>
          <p:cNvSpPr/>
          <p:nvPr/>
        </p:nvSpPr>
        <p:spPr>
          <a:xfrm>
            <a:off x="7811116" y="5226747"/>
            <a:ext cx="410400" cy="409232"/>
          </a:xfrm>
          <a:prstGeom prst="donut">
            <a:avLst>
              <a:gd name="adj" fmla="val 1171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0DB5D92-FC31-1B02-8B1F-43BF356625F3}"/>
              </a:ext>
            </a:extLst>
          </p:cNvPr>
          <p:cNvCxnSpPr>
            <a:cxnSpLocks/>
          </p:cNvCxnSpPr>
          <p:nvPr/>
        </p:nvCxnSpPr>
        <p:spPr>
          <a:xfrm flipH="1" flipV="1">
            <a:off x="8160697" y="5533872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DF116A-BDEC-1B34-8166-FC71FC2D087A}"/>
              </a:ext>
            </a:extLst>
          </p:cNvPr>
          <p:cNvSpPr txBox="1"/>
          <p:nvPr/>
        </p:nvSpPr>
        <p:spPr>
          <a:xfrm>
            <a:off x="7933287" y="5866778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Start Point</a:t>
            </a:r>
            <a:endParaRPr lang="ko-KR" altLang="en-US" dirty="0"/>
          </a:p>
        </p:txBody>
      </p:sp>
      <p:sp>
        <p:nvSpPr>
          <p:cNvPr id="32" name="원형: 비어 있음 31">
            <a:extLst>
              <a:ext uri="{FF2B5EF4-FFF2-40B4-BE49-F238E27FC236}">
                <a16:creationId xmlns:a16="http://schemas.microsoft.com/office/drawing/2014/main" id="{2985D5A0-96FF-D0BA-7DFA-12BCEB70ABA3}"/>
              </a:ext>
            </a:extLst>
          </p:cNvPr>
          <p:cNvSpPr/>
          <p:nvPr/>
        </p:nvSpPr>
        <p:spPr>
          <a:xfrm>
            <a:off x="5862588" y="3266703"/>
            <a:ext cx="410400" cy="409232"/>
          </a:xfrm>
          <a:prstGeom prst="donut">
            <a:avLst>
              <a:gd name="adj" fmla="val 1171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8621B7A-24E2-1C1D-AF95-90E0C9508B97}"/>
              </a:ext>
            </a:extLst>
          </p:cNvPr>
          <p:cNvCxnSpPr>
            <a:cxnSpLocks/>
          </p:cNvCxnSpPr>
          <p:nvPr/>
        </p:nvCxnSpPr>
        <p:spPr>
          <a:xfrm>
            <a:off x="6078666" y="2887430"/>
            <a:ext cx="0" cy="4117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93F9B6-8CC0-731F-F8C7-605803319BFF}"/>
              </a:ext>
            </a:extLst>
          </p:cNvPr>
          <p:cNvSpPr txBox="1"/>
          <p:nvPr/>
        </p:nvSpPr>
        <p:spPr>
          <a:xfrm>
            <a:off x="5544408" y="2638723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End Point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2C13D3-46FD-95A9-FD08-4BBEEEEA9E7F}"/>
              </a:ext>
            </a:extLst>
          </p:cNvPr>
          <p:cNvCxnSpPr>
            <a:cxnSpLocks/>
          </p:cNvCxnSpPr>
          <p:nvPr/>
        </p:nvCxnSpPr>
        <p:spPr>
          <a:xfrm flipV="1">
            <a:off x="7513396" y="4048162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9734BB6-E765-FFC9-30DA-A84FE5DA4D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30079" y="4332718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A1CD62F-D03C-E656-2BCC-4522BAEE2F43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7179173" y="4112100"/>
            <a:ext cx="197592" cy="19702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형: 비어 있음 39">
            <a:extLst>
              <a:ext uri="{FF2B5EF4-FFF2-40B4-BE49-F238E27FC236}">
                <a16:creationId xmlns:a16="http://schemas.microsoft.com/office/drawing/2014/main" id="{EEE1FF07-9805-6A36-1254-15F6DB5E9131}"/>
              </a:ext>
            </a:extLst>
          </p:cNvPr>
          <p:cNvSpPr/>
          <p:nvPr/>
        </p:nvSpPr>
        <p:spPr>
          <a:xfrm>
            <a:off x="7316663" y="4249190"/>
            <a:ext cx="410400" cy="409232"/>
          </a:xfrm>
          <a:prstGeom prst="donut">
            <a:avLst>
              <a:gd name="adj" fmla="val 11710"/>
            </a:avLst>
          </a:prstGeom>
          <a:solidFill>
            <a:srgbClr val="92D050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16BB62F-4438-2880-8FC9-22A3D41B90B2}"/>
              </a:ext>
            </a:extLst>
          </p:cNvPr>
          <p:cNvCxnSpPr>
            <a:cxnSpLocks/>
          </p:cNvCxnSpPr>
          <p:nvPr/>
        </p:nvCxnSpPr>
        <p:spPr>
          <a:xfrm flipH="1">
            <a:off x="7730311" y="4434620"/>
            <a:ext cx="675950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34CCFA-AED4-C6E6-68B4-30B5777106FA}"/>
              </a:ext>
            </a:extLst>
          </p:cNvPr>
          <p:cNvSpPr txBox="1"/>
          <p:nvPr/>
        </p:nvSpPr>
        <p:spPr>
          <a:xfrm>
            <a:off x="8448596" y="4339584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92D050"/>
                </a:solidFill>
              </a:rPr>
              <a:t>Moving Point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62ACD3-8828-D2F4-B0C6-DD4FC727252E}"/>
              </a:ext>
            </a:extLst>
          </p:cNvPr>
          <p:cNvSpPr txBox="1"/>
          <p:nvPr/>
        </p:nvSpPr>
        <p:spPr>
          <a:xfrm>
            <a:off x="4441384" y="6128344"/>
            <a:ext cx="3230793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</a:rPr>
              <a:t>&lt; Core Principle &gt;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43675E-269D-8EA2-0E74-D2F780DE658D}"/>
              </a:ext>
            </a:extLst>
          </p:cNvPr>
          <p:cNvSpPr/>
          <p:nvPr/>
        </p:nvSpPr>
        <p:spPr>
          <a:xfrm>
            <a:off x="2387600" y="2446323"/>
            <a:ext cx="7338360" cy="419126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8693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A6704-F06D-0DBA-CFB1-6C73417E5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81EB88A-31E8-9C47-0CFC-E54A7B09B4D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04E437-8704-5C34-BF13-EAE085C8396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E026A9A-CFA0-DEC2-51C9-3AC856EDFB3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CD994E-FC53-9481-7A89-957598174A7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BCDEB-9014-DFAD-243A-96489046BF7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4B2D39-F845-810C-A450-B0AAC3D4ECF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B9F1FC9-C38D-57D8-EC55-29102570B6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BE88F-66DA-654F-4B0A-1B62F1498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DDCB222-1E7D-BE9E-A184-3CB13EFC82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5EEFB2-532C-6C9E-BFCD-F2F8DD371D3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37251A-98C0-AC30-67EA-6F3254BC5F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D7CC61E-C824-1FC2-F832-554E393F72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17C8EEF-B2C6-CC1E-A25C-33DA74DC6B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ABCD84-0A2F-FEF5-1544-D4022583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61394"/>
              </p:ext>
            </p:extLst>
          </p:nvPr>
        </p:nvGraphicFramePr>
        <p:xfrm>
          <a:off x="130287" y="888790"/>
          <a:ext cx="67027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2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47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if(m == 0 &amp;&amp;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F25D0E-C7D5-2084-ADEA-6996AEE16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78832"/>
              </p:ext>
            </p:extLst>
          </p:nvPr>
        </p:nvGraphicFramePr>
        <p:xfrm>
          <a:off x="130287" y="2094876"/>
          <a:ext cx="7212330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2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8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== 0 &amp;&amp; 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F66577-0DA1-D10A-7FE2-6F6FCAE9D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217267"/>
              </p:ext>
            </p:extLst>
          </p:nvPr>
        </p:nvGraphicFramePr>
        <p:xfrm>
          <a:off x="130287" y="3514322"/>
          <a:ext cx="356743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7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 + cost[0][j];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[i-1][j]))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A63D22E-EC9A-E4EC-F234-34987DBDE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193657"/>
              </p:ext>
            </p:extLst>
          </p:nvPr>
        </p:nvGraphicFramePr>
        <p:xfrm>
          <a:off x="7470492" y="888790"/>
          <a:ext cx="458343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Cell{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y, cost;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operator()(Cell&amp; a, Cell&amp;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&gt;= 0 &amp;&amp; x &lt; r &amp;&amp; y &gt;= 0 &amp;&amp; y &lt;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MinCostPath_Dijkstra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O(V + E * log V) [V = E = n * m]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dx = {1, -1, 0, 0, 1, 1, -1,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{0, 0, 1, -1, 1, -1, 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visited(r, vector&lt;bool&gt;(c,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&lt;Cell, vector&lt;Cell&gt;,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 0, cost[0][0]});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Cell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if(visited[x][y])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visited[x][y]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c) &amp;&amp; !visited[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40C0529-822D-A3A2-C427-5B7E8170C5C3}"/>
              </a:ext>
            </a:extLst>
          </p:cNvPr>
          <p:cNvGraphicFramePr>
            <a:graphicFrameLocks noGrp="1"/>
          </p:cNvGraphicFramePr>
          <p:nvPr/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7970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2E000-C095-C544-E4C1-766D545E3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471F5A8-1B62-FFC5-9C6D-C624351ED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01848"/>
              </p:ext>
            </p:extLst>
          </p:nvPr>
        </p:nvGraphicFramePr>
        <p:xfrm>
          <a:off x="125130" y="868118"/>
          <a:ext cx="591940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94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Number of Jumps to Reach End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앞으로 나아갈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step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index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배열 끝에 도달하기 위한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(start,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(k, end)) [0&lt;= k &lt;=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[start]]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0D92DF-7746-85FA-5868-B4276972B38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63FC87-FE84-9752-9B32-1CDE0833D9E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92103BA-B0E7-C0DD-EE85-930B5523CCD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03788F-2918-15EB-75FE-633A5376ACB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3C927-273F-D4D2-E9A1-B0016516879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Num of Jump to Reach End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38948-0511-8E51-A274-FEE7117E8B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33309BD-135F-68A5-5E7D-13BE8923E02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E90BC5-5DC5-DBB4-0C5E-3249807728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DC71398-B9E0-24BB-EF81-AFE0A6A6CB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573599-C7C9-B28C-DA34-031F3F44A8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B2675E-38DE-A23F-E9CE-921C2CE78C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F47B7BD-AAE7-69F5-6C5E-19C0A9ABF9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1B3DE9-577E-99ED-4B36-8CF06029A8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4C2663-FA18-9FB2-51D7-5C553D43F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61707"/>
              </p:ext>
            </p:extLst>
          </p:nvPr>
        </p:nvGraphicFramePr>
        <p:xfrm>
          <a:off x="125130" y="2269339"/>
          <a:ext cx="31689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r){// O(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n^n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jump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if(jump != INT_MAX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jump 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DC7367-B478-CF26-010C-F9B90577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875383"/>
              </p:ext>
            </p:extLst>
          </p:nvPr>
        </p:nvGraphicFramePr>
        <p:xfrm>
          <a:off x="125130" y="4113824"/>
          <a:ext cx="39214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&gt;=1;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0FDA61-38B7-D6F8-8BB9-3E8A1C2FF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35857"/>
              </p:ext>
            </p:extLst>
          </p:nvPr>
        </p:nvGraphicFramePr>
        <p:xfrm>
          <a:off x="4149480" y="2269339"/>
          <a:ext cx="2624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jump(n,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jump[0]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j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jump[j] != INF){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jump[j] + 1);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jump[n-1];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04A24E-94AB-228C-C13B-7B128B35C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90177"/>
              </p:ext>
            </p:extLst>
          </p:nvPr>
        </p:nvGraphicFramePr>
        <p:xfrm>
          <a:off x="6918800" y="2269339"/>
          <a:ext cx="2622868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&gt;= n-1)// if first element guarantees 1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0)// can't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jump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possible jump distance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n-1)// end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&gt;= n-1-i)// can reach end point from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if(step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jump++;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0413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CDDDF-B0F5-0022-0E31-A0852630E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624476-A3E3-DD6F-40FD-6B86AA00A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611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부분의 문자열 길이를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suffix(s1, s2, m-1, n-1) + 1 [s1[m-1] ==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0 [s1[m-1] !=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max(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83C9C97-F984-7153-3A2A-3AA1C259B5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FCF7CC-A1BD-08F8-DDBF-D9D7A3346DA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EF5CC15-C2F5-E784-030D-968CF27CC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29104F2-EA7A-0E3B-2A72-7FE280C8BF8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0BDD-324C-718A-B3A7-DA4AFB040AD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Substring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6118E2-317C-1A1B-B427-A64274577A6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35946A-F791-1092-7CCB-707785DBB85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A4855FD-FBB0-8701-40F0-1683D7A27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E22C320-A80D-530F-6446-9E2F3BA64E4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8207F5E-4578-3B75-86EE-A937DECC45B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CEFBF-2882-1FB9-6D4D-9CFCA16C0F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9E0FB4-E63B-93A8-F200-2C0A1C77BA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6913AE7-EA8D-8847-4722-E00FF31D1D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3EE590-8BA6-AD38-5360-A699BB0DC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819934"/>
              </p:ext>
            </p:extLst>
          </p:nvPr>
        </p:nvGraphicFramePr>
        <p:xfrm>
          <a:off x="125130" y="2269339"/>
          <a:ext cx="348011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[1-cur_r][j-1]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F5883D-0655-2361-AF7E-CE493D62A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78101"/>
              </p:ext>
            </p:extLst>
          </p:nvPr>
        </p:nvGraphicFramePr>
        <p:xfrm>
          <a:off x="3864327" y="2269339"/>
          <a:ext cx="35309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LongestCommonSubstring_OptimalSpace2(string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113EF9-36EA-28A2-EBAF-2EDD13752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821110"/>
              </p:ext>
            </p:extLst>
          </p:nvPr>
        </p:nvGraphicFramePr>
        <p:xfrm>
          <a:off x="7757830" y="2269339"/>
          <a:ext cx="3018155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suffix[m+1][n+1];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suffix[i-1][j-1]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7E73F91-01AD-3713-206B-A12E1EE7E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305251"/>
              </p:ext>
            </p:extLst>
          </p:nvPr>
        </p:nvGraphicFramePr>
        <p:xfrm>
          <a:off x="125130" y="5011680"/>
          <a:ext cx="62201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0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int count){// O(2^max(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m,n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count+1);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count = max(count,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0),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0)));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595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C9B1A0-2F75-8C13-1110-DF1F15BB5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09580"/>
              </p:ext>
            </p:extLst>
          </p:nvPr>
        </p:nvGraphicFramePr>
        <p:xfrm>
          <a:off x="125130" y="868118"/>
          <a:ext cx="737901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9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Reach the 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Stair Using Step 1, 2 or 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계단을 올라가고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계단씩 올라갈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계단을 올라가는 방법의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count(n-1) + count(n-2) + count(n-3)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[DP], O(log n) [Matrix Exponentiation]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Matrix Exponentiation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문제를 낮은 시간 복잡도에서 해결하는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-K x 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함수 벡터를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승과 함수 벡터를 곱해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벡터를 만듦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벡터의 첫 번째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(F(n-1))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주어진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대한 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승을 찾는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= 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의존하는 항의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재발 관계로부터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F(n-1), F(n-2)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의존한다고 말할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k=3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벡터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E948CB2-0785-B9B6-287B-EB924281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356" y="4021491"/>
            <a:ext cx="4713961" cy="3839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D282B21-0C2D-BA7B-CC1A-9EE1C6D75A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4405434"/>
            <a:ext cx="3851291" cy="10976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01303A-665C-C196-0073-354A0352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5503053"/>
            <a:ext cx="3851291" cy="9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036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848295-629F-19A9-7946-98BDA4C07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415688"/>
              </p:ext>
            </p:extLst>
          </p:nvPr>
        </p:nvGraphicFramePr>
        <p:xfrm>
          <a:off x="128961" y="906258"/>
          <a:ext cx="582168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16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83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O(3^n)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A2C8B5-C937-0F43-6208-758F472DF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56072"/>
              </p:ext>
            </p:extLst>
          </p:nvPr>
        </p:nvGraphicFramePr>
        <p:xfrm>
          <a:off x="122182" y="2182269"/>
          <a:ext cx="243713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3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37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result[i-1] + result[i-2] + result[i-3];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D94B3A-F73E-3D27-BD2C-823E36239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867152"/>
              </p:ext>
            </p:extLst>
          </p:nvPr>
        </p:nvGraphicFramePr>
        <p:xfrm>
          <a:off x="6709139" y="906258"/>
          <a:ext cx="4375468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Mult(const vector&lt;vector&lt;int&gt;&gt;&amp; a, const vector&lt;vector&lt;int&gt;&gt;&amp;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c(k+1,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z=1; z&lt;=k; z++)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][z] * b[z][j];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Power(const vector&lt;vector&lt;int&gt;&gt;&amp; matrix, 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matrix;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Mult(matrix, Power(matrix, n-1, k),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x = Power(matrix, n&gt;&gt;1,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Mult(x, x,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f1[k+1] = {};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f1[3]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matrix(k+1,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== 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matrix = Power(matrix, 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matrix[1][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f1[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CCC9F58-54C9-88AF-A446-01E0DB935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51652"/>
              </p:ext>
            </p:extLst>
          </p:nvPr>
        </p:nvGraphicFramePr>
        <p:xfrm>
          <a:off x="2773812" y="2182269"/>
          <a:ext cx="22577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WaysToReachStairEnd_FourVar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1, b = 2,  c = 4, 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 = c + b +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9853A1-FB95-BF0F-E5DB-2AC1A2A56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106812"/>
              </p:ext>
            </p:extLst>
          </p:nvPr>
        </p:nvGraphicFramePr>
        <p:xfrm>
          <a:off x="128961" y="4216131"/>
          <a:ext cx="647890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1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649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0174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79492-68F3-6A2F-5F35-BF163C586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FAA0B71-71CC-CC2B-8FA1-924F51CCD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47162"/>
              </p:ext>
            </p:extLst>
          </p:nvPr>
        </p:nvGraphicFramePr>
        <p:xfrm>
          <a:off x="125130" y="868118"/>
          <a:ext cx="4600893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Unique Paths in Matrix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아래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00F876E-AB3F-5723-C277-C5005E10E0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C543EF-4C67-E8EE-43D3-5C552A0550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39C3F33-1764-B5D6-E1B6-12602B93BAE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F95002F-70DD-9ED1-416F-68C01DD228C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BB87C-9879-29A6-D6CF-AF0C2508932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Unique Paths in Matrix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36ED9D-76DA-2924-C343-4B03870F0AE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57A0A04-8E8E-E572-3BCE-702DA0D586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A6AC90-380C-7901-3764-09135679F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F0C9A5F-0225-8E07-ADA1-A59F757BAFC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F4AC9D-D86A-1073-2394-33B849883DB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8813F7-F615-13A0-1F3D-4C20D4F5B6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E16BF6B-0EC2-8E2C-3E31-560994B3CEA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0A9EEB1-BF5D-7564-65B9-9C2A04159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CE6C48-1C2B-D3CE-63B9-AB0ED9E9F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865240"/>
              </p:ext>
            </p:extLst>
          </p:nvPr>
        </p:nvGraphicFramePr>
        <p:xfrm>
          <a:off x="125130" y="1828028"/>
          <a:ext cx="38722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048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36DA34-4C85-6361-19AC-175801714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381142"/>
              </p:ext>
            </p:extLst>
          </p:nvPr>
        </p:nvGraphicFramePr>
        <p:xfrm>
          <a:off x="125130" y="2742604"/>
          <a:ext cx="44929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2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5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303F7D-ADEF-A604-68BB-04919B98E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32156"/>
              </p:ext>
            </p:extLst>
          </p:nvPr>
        </p:nvGraphicFramePr>
        <p:xfrm>
          <a:off x="2733577" y="3884514"/>
          <a:ext cx="24149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400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62FF71-587E-0B21-DADC-2DAA4558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537751"/>
              </p:ext>
            </p:extLst>
          </p:nvPr>
        </p:nvGraphicFramePr>
        <p:xfrm>
          <a:off x="125130" y="3876125"/>
          <a:ext cx="25371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7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79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1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694548-584C-F9DA-C0EB-2F2E4EBD9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74700"/>
              </p:ext>
            </p:extLst>
          </p:nvPr>
        </p:nvGraphicFramePr>
        <p:xfrm>
          <a:off x="109440" y="5444755"/>
          <a:ext cx="30070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7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610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CountUniquePath_Combinatorics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O(max(m,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path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&lt;(m+n-1);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/= (i-n+1);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2955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F7CE9-30CF-80EA-B9AF-297051CD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2852138-4B18-DFB0-F781-45ACEB255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480271"/>
              </p:ext>
            </p:extLst>
          </p:nvPr>
        </p:nvGraphicFramePr>
        <p:xfrm>
          <a:off x="125130" y="868118"/>
          <a:ext cx="4947476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747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Paths in a Grid with Obstacles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(1,1)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m*n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A1390C-88DB-F42F-0A30-DEDC718E970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EF67A6-4821-30B7-AA10-E01D079318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C3A529-176D-E0E2-F072-95DF4D42D73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D04AF53-660A-4C6A-BC6F-A9890389CC5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6FB37-BCC6-8EF2-3701-85F95379B40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Unique Paths in a Grid with Obstacles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4A8E8A-6E87-E0BB-691D-AC58C3DE714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03FED58-0E5B-7B84-8932-8903BD5D6A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AB97DB8-5AA7-2E79-96B7-79D0C638D5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A816F71-4EF5-BC58-7375-B88FBC2DC8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34E171D-5C83-F102-C7C5-7744AB70EF9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A9A6FB-C836-983C-6EFB-EB1C1426D7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694268-E32F-0AB9-6E22-434F6383BFF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5334257-8E3B-2B9E-E0A7-FE6BA7043E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E255BF-8956-D03E-A187-3AED49544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357192"/>
              </p:ext>
            </p:extLst>
          </p:nvPr>
        </p:nvGraphicFramePr>
        <p:xfrm>
          <a:off x="125130" y="1872503"/>
          <a:ext cx="48247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4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8F568E4-E1D3-5EBA-1662-3F5CB90A4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729858"/>
              </p:ext>
            </p:extLst>
          </p:nvPr>
        </p:nvGraphicFramePr>
        <p:xfrm>
          <a:off x="5072606" y="1872503"/>
          <a:ext cx="57677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7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vector&lt;vector&lt;int&gt;&gt;&amp; path,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9BE30B1-91E5-1DAA-F27C-EF299850D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30610"/>
              </p:ext>
            </p:extLst>
          </p:nvPr>
        </p:nvGraphicFramePr>
        <p:xfrm>
          <a:off x="125130" y="3643583"/>
          <a:ext cx="354203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052804-9E65-7250-FE1B-166E01B99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58761"/>
              </p:ext>
            </p:extLst>
          </p:nvPr>
        </p:nvGraphicFramePr>
        <p:xfrm>
          <a:off x="3808485" y="3646312"/>
          <a:ext cx="391350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3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grid[0][0]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grid[0][i-1];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grid[i-1][j] +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grid[r-1][c-1];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9146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3B6B-7D8C-4EAB-8F22-90D1948AE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26E889-ED6E-FBCC-B388-EF758F8F7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156257"/>
              </p:ext>
            </p:extLst>
          </p:nvPr>
        </p:nvGraphicFramePr>
        <p:xfrm>
          <a:off x="125130" y="868118"/>
          <a:ext cx="7856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373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 Knapsack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 * cap)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BB83D2-BBC0-09C2-B034-4AE5D4AC59A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3DC2EE-37A9-A9DD-E6C4-74B17FCAC1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895E922-0BB9-F3EB-F1C2-B51CC4A177F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334CB5-AA14-DDAD-B4C5-EB9AC484453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BA4CC-BDD8-2F2F-5A33-2400CDBF68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0/1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0CDE70-3D85-CFAA-1AB7-7757D5AD8D2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6ACD9B-48BC-C558-8F7F-1585F2FD12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141171C-CA04-CCFD-A8A1-7ED2B49A2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AF3FF0A-CE53-DC1D-4B78-79FC1A0BCE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B308A0-74AD-593B-12AC-2C4B94F2AFC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6C6C73B-10B4-28E9-48C7-52FC750DE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780CE73-F98E-6850-2B49-95B323C4CC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727462-1191-BA3D-5958-FA079B6E2D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1EF38C6-0397-3D3A-B565-FD2B4239A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525473"/>
              </p:ext>
            </p:extLst>
          </p:nvPr>
        </p:nvGraphicFramePr>
        <p:xfrm>
          <a:off x="125130" y="1976752"/>
          <a:ext cx="58407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0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11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cap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if(weight[n-1] &gt;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max(profit[n-1]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(cap-weight[n-1], weight, profit,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2B0714E-BFDB-0756-7156-C63813F74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75890"/>
              </p:ext>
            </p:extLst>
          </p:nvPr>
        </p:nvGraphicFramePr>
        <p:xfrm>
          <a:off x="125130" y="3115866"/>
          <a:ext cx="65170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70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910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&gt;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B62606E-CEA1-4AC9-F6B1-5A74EF8DA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74170"/>
              </p:ext>
            </p:extLst>
          </p:nvPr>
        </p:nvGraphicFramePr>
        <p:xfrm>
          <a:off x="6764965" y="5530203"/>
          <a:ext cx="399923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9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032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j=cap; j&gt;=0;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[j-weight[i-1]]+profit[i-1]);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0C3E75-CEBD-3D8E-62CF-218974333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706841"/>
              </p:ext>
            </p:extLst>
          </p:nvPr>
        </p:nvGraphicFramePr>
        <p:xfrm>
          <a:off x="6764965" y="1976752"/>
          <a:ext cx="4175443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vector&lt;int&gt;(cap+1,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max(profit[i-1]+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[i-1][j-weight[i-1]],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 &amp;&amp; result &gt;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-= profit[i-1];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weight[i-1];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CB7CAB7-F93B-F490-A401-E3B86116DF16}"/>
              </a:ext>
            </a:extLst>
          </p:cNvPr>
          <p:cNvSpPr txBox="1"/>
          <p:nvPr/>
        </p:nvSpPr>
        <p:spPr>
          <a:xfrm>
            <a:off x="9069380" y="4162033"/>
            <a:ext cx="94155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/>
              <a:t>출력 부분</a:t>
            </a:r>
            <a:endParaRPr lang="ko-KR" altLang="en-US" dirty="0"/>
          </a:p>
        </p:txBody>
      </p:sp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AA3B2AAC-BC58-9F96-06CE-0C648F5AED19}"/>
              </a:ext>
            </a:extLst>
          </p:cNvPr>
          <p:cNvSpPr/>
          <p:nvPr/>
        </p:nvSpPr>
        <p:spPr>
          <a:xfrm>
            <a:off x="8764580" y="3551722"/>
            <a:ext cx="302418" cy="1405289"/>
          </a:xfrm>
          <a:prstGeom prst="righ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322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1DB58-48C9-0591-4BC3-F4E0AF8D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D44FB8-8E89-4157-7431-51EB44FA5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632188"/>
              </p:ext>
            </p:extLst>
          </p:nvPr>
        </p:nvGraphicFramePr>
        <p:xfrm>
          <a:off x="125130" y="868118"/>
          <a:ext cx="123050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5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692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Unbounded Knapsack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가방에 넣는 것이 아니라 여러 번 넣을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[Recursion, 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7887E4-F310-2624-7024-3BEE289034F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B1C599-FD78-B5B1-F34D-EBE3BD4F86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D414BAC-1412-2A0B-EBFD-CE7F6653575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6D2F9D-42C2-EFEA-6EA1-59437A1050C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79110-9A42-E035-BA75-192F4860CE3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Unbounded Knapsack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1E568B-CA7B-8921-CE3B-BBBDE45724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37C1588-FCFD-EA4D-4EDE-9ED0259E60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8956F73-E70D-CEEB-D58C-8A896032E1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D9A8FE-4ACA-87C1-6BDF-8D1561D3A2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97B8D5-6842-6854-83DD-6103A21F09D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D3207F0-0422-164D-5262-AE20A50CA7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EF419C8-75CD-D378-4138-B1DCA90EB75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7FA8D8-177E-14B2-D4E3-BCD93A78C6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476D02-A35D-0C70-1919-C7D6B0040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667062"/>
              </p:ext>
            </p:extLst>
          </p:nvPr>
        </p:nvGraphicFramePr>
        <p:xfrm>
          <a:off x="125130" y="1702511"/>
          <a:ext cx="47564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604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2986909-9349-246C-D2DB-0FB4AAAF7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10018"/>
              </p:ext>
            </p:extLst>
          </p:nvPr>
        </p:nvGraphicFramePr>
        <p:xfrm>
          <a:off x="125130" y="3107106"/>
          <a:ext cx="5904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942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9E0D42-A519-0E80-7922-5AC3939C6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614203"/>
              </p:ext>
            </p:extLst>
          </p:nvPr>
        </p:nvGraphicFramePr>
        <p:xfrm>
          <a:off x="125130" y="4725061"/>
          <a:ext cx="50453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5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101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if(weight[j]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-weight[j]]+profit[j]);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20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9898-891C-29AA-A738-0BCE812E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ED5718B-C3A7-20CD-7BD5-ECA3BFD27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188848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Egg Dropping Puzzle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n=2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계란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K=36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층의 건물을 포함하는 퍼즐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 건물에서 계란을 떨어뜨려도 안전한 층과 착륙 시 계란이 깨지는 원인이 되는 층을 알고자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살아남은 계란은 재사용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깨진 계란은 버림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떨어뜨려 깨지면 높은 층에서도 떨어뜨리면 달걀은 깨짐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낙하에서 살아남으면 더 낮은 층에서의 낙하는 살음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낙하에 의한 영향은 모든 계란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문제는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임계층이 아닌 </a:t>
                      </a:r>
                      <a:r>
                        <a:rPr lang="ko-KR" altLang="en-US" sz="1200" b="1" u="sng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시행 횟수를 최소화하기 위해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계란을 떨어뜨려야 하는 층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* k), O(n log k)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9CC0D9-97D9-73E8-2A79-ABA9875537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28E6B7-1671-9EEC-CBB5-C94956545C7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3350CE6-51EB-A753-1ED7-58801130C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6013C4A-2D03-7827-C7E7-FC33147548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FBD8E-9BC1-DC2F-6F92-F815D6F8795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Egg Dropping Puzzle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ED5E94-E021-96B2-37EA-2EA9015A87D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4ACD8ED-9623-AA0B-C94E-5B4C2B0F0A5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BFC123-F260-79D7-3FCA-1773E1CB1D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8D32796-6077-DE6B-32C2-9E637105CE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7BA1DA-FDF4-3EA2-489B-2C2B461D1D9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E6021DF-2C0A-E4A0-8976-36BBF1EFC5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ABCC3AF-635D-DD6D-E8BC-08A7D61B5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9981B7-5DF3-C434-ADA9-0F4C943F58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B96A48-6B6C-49AE-92D5-BEECC593E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14851"/>
              </p:ext>
            </p:extLst>
          </p:nvPr>
        </p:nvGraphicFramePr>
        <p:xfrm>
          <a:off x="3684745" y="2700349"/>
          <a:ext cx="287528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INT_MAX));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j=2;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x=1; x&lt;=j; 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1 +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[i-1][x-1],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D414F5-B2D1-218B-B670-B2B46DCF3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302414"/>
              </p:ext>
            </p:extLst>
          </p:nvPr>
        </p:nvGraphicFramePr>
        <p:xfrm>
          <a:off x="6663335" y="2700349"/>
          <a:ext cx="37420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398CF6-55A2-C3F7-F829-A0071B745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108741"/>
              </p:ext>
            </p:extLst>
          </p:nvPr>
        </p:nvGraphicFramePr>
        <p:xfrm>
          <a:off x="125130" y="5294545"/>
          <a:ext cx="25307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5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488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0;// num of move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4CE6789-BB97-8794-94FD-021C26AE9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24887"/>
              </p:ext>
            </p:extLst>
          </p:nvPr>
        </p:nvGraphicFramePr>
        <p:xfrm>
          <a:off x="2774032" y="5294545"/>
          <a:ext cx="26323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17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9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log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&lt; k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j=n; j&gt;0;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F130F3D-B92D-9A5F-9D51-68E1B620A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761897"/>
              </p:ext>
            </p:extLst>
          </p:nvPr>
        </p:nvGraphicFramePr>
        <p:xfrm>
          <a:off x="125130" y="2700349"/>
          <a:ext cx="34563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6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2959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5BF18E-06DD-B3E1-B5C8-6D4D1334A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425290"/>
              </p:ext>
            </p:extLst>
          </p:nvPr>
        </p:nvGraphicFramePr>
        <p:xfrm>
          <a:off x="125130" y="868118"/>
          <a:ext cx="1196695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20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 Break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문자열과 단어 사전이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문자열을 공백으로 구분된 단어 사전 시퀀스로 분할할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Hashmap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 * s) [DP optimal, s: length of longest word in dictionary, n: length of input string], O(s * n)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0C3C742-B252-9CB5-D1E5-F2DA0523B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54177"/>
              </p:ext>
            </p:extLst>
          </p:nvPr>
        </p:nvGraphicFramePr>
        <p:xfrm>
          <a:off x="125130" y="1864357"/>
          <a:ext cx="46262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88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77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vector&lt;string&gt;&amp;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prefix)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FA86C79-D8FC-1AEE-B1F9-56995A18D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33951"/>
              </p:ext>
            </p:extLst>
          </p:nvPr>
        </p:nvGraphicFramePr>
        <p:xfrm>
          <a:off x="142816" y="3417572"/>
          <a:ext cx="4694555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4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DFB4DD3-78FE-4238-E73C-BF6ADEBCF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13704"/>
              </p:ext>
            </p:extLst>
          </p:nvPr>
        </p:nvGraphicFramePr>
        <p:xfrm>
          <a:off x="5250840" y="1864357"/>
          <a:ext cx="3335655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56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if(j==size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8534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28FB863-9EA5-F5DE-8818-B578F9FD2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05388"/>
              </p:ext>
            </p:extLst>
          </p:nvPr>
        </p:nvGraphicFramePr>
        <p:xfrm>
          <a:off x="126980" y="868118"/>
          <a:ext cx="42532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O(n^2) [n&gt;s] or O(n*s) [s&gt;n], [s =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 =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j=size_m-1;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string sub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B4CF2E-166F-716B-D73F-50228FD54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0089"/>
              </p:ext>
            </p:extLst>
          </p:nvPr>
        </p:nvGraphicFramePr>
        <p:xfrm>
          <a:off x="126980" y="5217219"/>
          <a:ext cx="4165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&lt;string, 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temp +=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55EF44E-D145-1530-8C19-728BBA99F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803333"/>
              </p:ext>
            </p:extLst>
          </p:nvPr>
        </p:nvGraphicFramePr>
        <p:xfrm>
          <a:off x="4477898" y="868118"/>
          <a:ext cx="390398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child[ALPHABET];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node-&gt;child[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node-&gt;child[word]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 != NULL &amp;&amp;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O(m * n) [m: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n: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root))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4D91589-F485-C3EA-ADC1-81F7823AA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633965"/>
              </p:ext>
            </p:extLst>
          </p:nvPr>
        </p:nvGraphicFramePr>
        <p:xfrm>
          <a:off x="8479567" y="868118"/>
          <a:ext cx="36769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n, string result){//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(prefix)){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prefix;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i,n-i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result + prefix + " 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2563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C5BEF-89EE-97DC-C08A-4724FE52A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3B6F1B-1F9F-1544-A75F-2AC5E20FF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405473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정점들의 부분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양 끝점 중 하나 이상이 포함되어야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크기가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undirected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정점 커버는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u/v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정점 커버에 있는 정점의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size 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것이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하위 트리에 대한 정점 커버 크기 계산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미포함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자식은 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[DP, n: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078A76C-AC85-4554-0FE9-7A7AB946174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30B0E3-8CEF-847C-5026-B81DC14088F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DE16A-5025-7EC5-5BCE-CF54874BB08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D444FFA-C1B3-0CDD-482E-1C610132B13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067D-FB06-D340-5283-88B0BC0EE44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Vertex Cover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AE9C7F-95F8-83AA-C58D-4D7B607C46D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465DC04-F2C5-C3DF-3F90-C7DC299C81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2ACB405-0B27-01E5-5861-07800F68F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DDD723B-2AB9-D749-DBA0-B127FC0207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B74B81-2B3E-7DB0-C9C5-E6B9AE45E96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92C1FC-3C06-0AE6-778C-85581B2B7B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A502B9-6D35-3B69-D523-508D95DF270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E71C3AB-A011-AB80-7BD2-7479E0BE26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C4B614-45A2-FAFD-99D2-4351A55C3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151498"/>
              </p:ext>
            </p:extLst>
          </p:nvPr>
        </p:nvGraphicFramePr>
        <p:xfrm>
          <a:off x="125130" y="3695505"/>
          <a:ext cx="58534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337BA77-A476-AB1B-5FDF-38E4047A8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574275"/>
              </p:ext>
            </p:extLst>
          </p:nvPr>
        </p:nvGraphicFramePr>
        <p:xfrm>
          <a:off x="6217637" y="3713716"/>
          <a:ext cx="56883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8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0978DFD-1B57-70A6-58F0-4D0C0383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032611"/>
              </p:ext>
            </p:extLst>
          </p:nvPr>
        </p:nvGraphicFramePr>
        <p:xfrm>
          <a:off x="7566397" y="862552"/>
          <a:ext cx="302609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adj[x].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adj[y].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child,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+=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[child][0]);//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VertexCoverNormalTree_DPtable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[1][0],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[1][1])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6394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42862-67DA-9D4F-797F-C7D8ECA1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2BE1D50-03CD-A74E-665B-B2C1BED67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698648"/>
              </p:ext>
            </p:extLst>
          </p:nvPr>
        </p:nvGraphicFramePr>
        <p:xfrm>
          <a:off x="125130" y="868118"/>
          <a:ext cx="9203055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3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Tile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안정된 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타일로 구성된 탑으로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타일이 작은 타일 위에 놓이지 않는 방식으로 수직으로 쌓임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3, ...,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타일은 무수히 많고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크기의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타일을 사용하여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서로 다른 안정적인 타워의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4625AA0-6B5C-3953-EB32-7BB94A53B9A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4A08A8-254B-3DDA-35F5-6CC2DA0A61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3BAA678-E333-84CB-E622-787A91F8FF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0A95EF-9E53-A873-61CE-258B9EAE80B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6E47-42DF-3EE4-E662-6E169DD9E94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Tile Stacking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7286A-7299-A35C-26DC-84A75D6AFFB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16C3F5-CFA9-A1F5-8A5E-C0FE03F9D4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DC08C08-F200-E74F-9EE3-BD1DAFFF93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1A2826-8105-35AB-E2B7-6D6C5BC4D3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50F89-9F30-6EF0-BA85-3C8B8C0D5D4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A30054F-6AA1-9B5E-FCD8-210A8C86AD0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0B8B2E-54CF-896C-C9F6-4B8D53A9CE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328FFED-A019-E112-770C-1C7A652128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1D767A1-3B54-E943-F5ED-9B6E89985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440313"/>
              </p:ext>
            </p:extLst>
          </p:nvPr>
        </p:nvGraphicFramePr>
        <p:xfrm>
          <a:off x="125130" y="1918745"/>
          <a:ext cx="340550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m, int k){//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height, m: species of tile, k: max number of tile that we can 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i: kind of tile, j: height,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number of stacking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sum of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sum(m+1,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 tile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++)//not stacking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sum[i-1][j];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-= sum[i-1][j-k-1];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][j-1];// 1+dp[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][1~n]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3, m = 3,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m,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3647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D409B-0EC1-41F6-3DCD-A6E76E531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E6A839-E8B4-9C36-1392-8C22A2DF7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399045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Box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종류의 직사각형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상자 집합이 제공될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상자는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너비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쌓여질 상자의 바닥 넓이는 아래쪽 직사각형의 윗면 넓이보다 커야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종류의 상자 쌓기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Longest Increasing Subsequence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변형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h, w, 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직사각형이 만들어짐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17D01EC-D423-EF59-0445-BE81A5EE9BF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4EB742-8FB5-6663-D68A-5072B631D61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5DC4D3E-DA3A-A728-31F0-14F99773D00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76EC323-4ABC-81C5-E0AF-0FD80892DEA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452C6-5E9D-3F9B-C272-9B6FD2F9E8F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Box Stacking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861BC-0CF2-9119-BFDC-46926AD5953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BF2E753-66C5-F3FE-F5FB-3EBDFA3D22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8A50336-F47B-4864-C7F8-E0D62FCED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C33620-A7C0-AF2C-710E-5BA5D5CBF6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497223-1F9A-3A48-5194-D92DCA4081E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2A5FAF-232B-0CC8-03CA-9CE825AA5F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F54EFE9-E70F-7CB1-A6EA-C9540D0DCCE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690EAC-7B2C-F87B-48CB-DD71B375DC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46B8803-5499-E1CC-CCC6-BD4A05F6E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77463"/>
              </p:ext>
            </p:extLst>
          </p:nvPr>
        </p:nvGraphicFramePr>
        <p:xfrm>
          <a:off x="125130" y="2334589"/>
          <a:ext cx="4567555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7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void* a, const void*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(*(Box *)b).d * (*(Box *)b).w - (*(Box *)a).d * (*(Box *)a).w;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[3*n];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= 3 *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Dec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[n];//store only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copy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i: top box's index(check if cur box can be put over bigger box)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j: bigger size box's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[j].w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[j].d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if cur box place on top of bigger box, update max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9E9EC20-6381-F28D-565E-C161979C1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820979"/>
              </p:ext>
            </p:extLst>
          </p:nvPr>
        </p:nvGraphicFramePr>
        <p:xfrm>
          <a:off x="4917468" y="2334589"/>
          <a:ext cx="47993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9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(vector&lt;Box&gt;&amp; boxes, int bottom,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if(bottom == -1 ||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boxes[bottom].d &amp;&amp;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boxes[bottom].w)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height, vector&lt;int&gt;&amp; width, vector&lt;int&gt;&amp; length,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vector&lt;Box&gt; boxes;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(3*n+1,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[](Box b1, Box b2){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(b1.d * b1.w) &lt; (b2.d * b2.w);//Ascending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055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A8A37-0AC4-AA41-C346-CBFD63CD9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97F02C-4EAF-0CB5-024F-A862AB906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124166"/>
              </p:ext>
            </p:extLst>
          </p:nvPr>
        </p:nvGraphicFramePr>
        <p:xfrm>
          <a:off x="125130" y="868118"/>
          <a:ext cx="739648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6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집합을 두 부분 집합의 요소의 합이 동일하도록 두 부분 집합으로 분할할 수 있는지 여부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홀수이면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두 부분집합으로 분할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짝수이면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부분 집합의 요소의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sum/2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만족하는지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O(sum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CD7F04-0829-D888-91FE-28EFFB32FB6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A0D119-4E0E-3E1C-3CAC-7E611575932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402EDD3-0483-8719-C944-62A51C316C3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93BBC0-D08B-FA91-6BA5-BB5B4476C4F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A4DD5-48C4-A943-A6AA-51B26CB1121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Partition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0CDE3B-B1EF-D750-3447-DF4C8CC1D4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E8AF843-BAEE-9CB3-E1B9-431BEDF80D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0F1E712-AFB7-D187-F5D6-47292A6A7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500CA27-E759-1AA1-0E45-C2D280F3A2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5CE987A-F14B-D9F4-91BD-D9CE14ACF81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D111A4-A4C5-411C-5AAE-3CCB72B3C92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08D55C-BA43-E5B9-C958-5D02D409853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1992AA1-32AA-EA60-48A8-4F5F20A7D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E61EFA-1E31-18F8-99E7-EAEF42A23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899305"/>
              </p:ext>
            </p:extLst>
          </p:nvPr>
        </p:nvGraphicFramePr>
        <p:xfrm>
          <a:off x="125130" y="2151709"/>
          <a:ext cx="500570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5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AB7E08-3453-D1B9-1A31-B80911FBF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60631"/>
              </p:ext>
            </p:extLst>
          </p:nvPr>
        </p:nvGraphicFramePr>
        <p:xfrm>
          <a:off x="5233742" y="2151709"/>
          <a:ext cx="588835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83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870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EDD236C-2AC9-C5CC-2A23-4F9A21D4A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88181"/>
              </p:ext>
            </p:extLst>
          </p:nvPr>
        </p:nvGraphicFramePr>
        <p:xfrm>
          <a:off x="125130" y="4434840"/>
          <a:ext cx="31134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34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((sum/2)+1, vector&lt;bool&gt;(n+1,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sum&gt;&gt;1;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!= 0 &amp;&amp; n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&lt;=sum&gt;&gt;1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EB098D7-3E63-7F7F-DDBC-21282FCB6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502202"/>
              </p:ext>
            </p:extLst>
          </p:nvPr>
        </p:nvGraphicFramePr>
        <p:xfrm>
          <a:off x="3465698" y="4808220"/>
          <a:ext cx="28006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0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((sum&gt;&gt;1)+1,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j=(sum&gt;&gt;1); j&gt;=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true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1932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4B8B-20F7-E31B-F507-62FC2998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29B227-34E3-025C-0C0C-534B3560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55767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Palindromic Subsequence(LPS)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가장 긴 회문 길이를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끝을 비교하면서 같으면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끝이 다르면 시작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+1/-1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다시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ADF23C6-AA7F-749F-3687-19600A6AF6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1DD765-AFC2-3328-9409-9EE297C52E6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B01A328-3988-C5E7-2F49-81ED4AD2C5C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CC23DCB-9A88-0118-D961-78422AA868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ED0CB-C3EA-1FC1-C948-5F5F6B87938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Palindromic Subsequence(LPS)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CCC8BA-E2C3-8A66-1EBB-69A8DEF3A93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ACF8A87-613C-A1C0-FDF3-87C6FFE9842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EB88ADB-F669-7472-EA49-40A89078AC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2C00DB1-6F02-90E9-BEB7-21BF79AAD3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B2E810-337F-38ED-8A2E-336BA4D9D98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317CD4B-570D-264C-715D-E963550CAA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1B06182-9DD3-C36E-4C49-B32F546659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E247C4-DD66-0E28-4599-75F5C0EA23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747680C-CA5C-8038-C36D-C9353A4FB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196079"/>
              </p:ext>
            </p:extLst>
          </p:nvPr>
        </p:nvGraphicFramePr>
        <p:xfrm>
          <a:off x="125130" y="2269339"/>
          <a:ext cx="55137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j)// one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 &amp;&amp; i+1 == j)//only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j-1)+2;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A62ADEC-86D3-4E92-FE55-E163A9DC9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048121"/>
              </p:ext>
            </p:extLst>
          </p:nvPr>
        </p:nvGraphicFramePr>
        <p:xfrm>
          <a:off x="125130" y="4004910"/>
          <a:ext cx="64439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FE992FA-EF08-3793-1AE8-EF92706D3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71940"/>
              </p:ext>
            </p:extLst>
          </p:nvPr>
        </p:nvGraphicFramePr>
        <p:xfrm>
          <a:off x="6918949" y="2269339"/>
          <a:ext cx="30197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s2 =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reverse(s2.begin(), s2.end());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064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8E72-0797-3C38-9382-D6E9CC92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56557A2-033C-1A02-C1C8-D6B506EFF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164263"/>
              </p:ext>
            </p:extLst>
          </p:nvPr>
        </p:nvGraphicFramePr>
        <p:xfrm>
          <a:off x="125130" y="868119"/>
          <a:ext cx="5062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2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Increasing Subsequence(LCS+LIS)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배열이 주어지면 가장 긴 공통 증가 수열의 길이를 찾고 인쇄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Force],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* m)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231089-643E-6A7D-766B-5201E8C451F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2B707-49D8-15D0-BBBF-B62BBFA03D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309C32E-9F28-657E-16E2-464A66CE1E9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A0FACEB-FDCB-1655-370A-DD350C79D1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C4764-F849-3D02-E847-5A1445D966C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Inc Subsequence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C3F2-CD78-8221-B1A1-45FFEDFA472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60FA63-B4A5-0499-99E4-F42706B344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9A43A8B-DBBD-EA19-04AA-67882B60C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8324E0-ED76-3E44-31E4-1F1AA5D2A4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03981F-5E69-F156-75C2-CE09066707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9B2178-4FD3-C93C-26EC-75079C2025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F128D6-38FC-CA1F-B3E6-EC739B43F5A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BDFE49-F738-8CE7-A2ED-EA244E77AE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8232B3-A39A-613B-BE8B-716D98BF1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075937"/>
              </p:ext>
            </p:extLst>
          </p:nvPr>
        </p:nvGraphicFramePr>
        <p:xfrm>
          <a:off x="125130" y="1603071"/>
          <a:ext cx="568356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3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LongestCommonIncSubsequence_DP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arr1, vector&lt;int&gt;&amp; arr2){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arr1.size();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arr2.size();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n :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m :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arr2[j] &amp;&amp; curlength+1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[j])// cur+1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==&gt; length of LCIS is not updated yet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arr2[j]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because subsequence is increasing , certainly updated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dp's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value(&gt;0) is exist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811770-B25E-E9EF-7E18-A98AB439C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101754"/>
              </p:ext>
            </p:extLst>
          </p:nvPr>
        </p:nvGraphicFramePr>
        <p:xfrm>
          <a:off x="7037864" y="182559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EB7166C-0720-3702-02C3-6663A7EFC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951935"/>
              </p:ext>
            </p:extLst>
          </p:nvPr>
        </p:nvGraphicFramePr>
        <p:xfrm>
          <a:off x="7037864" y="244632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E11038-1CA1-C012-8772-DCAC57F40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21263"/>
              </p:ext>
            </p:extLst>
          </p:nvPr>
        </p:nvGraphicFramePr>
        <p:xfrm>
          <a:off x="9377864" y="2446323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0" name="타원 19">
            <a:extLst>
              <a:ext uri="{FF2B5EF4-FFF2-40B4-BE49-F238E27FC236}">
                <a16:creationId xmlns:a16="http://schemas.microsoft.com/office/drawing/2014/main" id="{E5D63827-D1EF-DC67-A2AA-95BD17D3C742}"/>
              </a:ext>
            </a:extLst>
          </p:cNvPr>
          <p:cNvSpPr/>
          <p:nvPr/>
        </p:nvSpPr>
        <p:spPr>
          <a:xfrm>
            <a:off x="7143237" y="1931722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0649CB6-DF0E-58B4-21FA-81CB10923B63}"/>
              </a:ext>
            </a:extLst>
          </p:cNvPr>
          <p:cNvSpPr/>
          <p:nvPr/>
        </p:nvSpPr>
        <p:spPr>
          <a:xfrm>
            <a:off x="7143236" y="2552454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AF3B95D-50BA-2F39-8975-C2B22C21453C}"/>
              </a:ext>
            </a:extLst>
          </p:cNvPr>
          <p:cNvSpPr/>
          <p:nvPr/>
        </p:nvSpPr>
        <p:spPr>
          <a:xfrm>
            <a:off x="8050374" y="1931722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63D35D1-59B1-E7B3-A605-A4BFF177E545}"/>
              </a:ext>
            </a:extLst>
          </p:cNvPr>
          <p:cNvSpPr/>
          <p:nvPr/>
        </p:nvSpPr>
        <p:spPr>
          <a:xfrm>
            <a:off x="8545079" y="2552454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2EA116-4207-4CAD-47C4-898C969388EA}"/>
              </a:ext>
            </a:extLst>
          </p:cNvPr>
          <p:cNvSpPr/>
          <p:nvPr/>
        </p:nvSpPr>
        <p:spPr>
          <a:xfrm>
            <a:off x="8545079" y="193172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2F516E8-7444-1CEF-7A5F-7A5B4CBCCBBF}"/>
              </a:ext>
            </a:extLst>
          </p:cNvPr>
          <p:cNvSpPr/>
          <p:nvPr/>
        </p:nvSpPr>
        <p:spPr>
          <a:xfrm>
            <a:off x="10418774" y="255697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18ED0B-CE6D-F32F-A307-89B4D0F65F34}"/>
              </a:ext>
            </a:extLst>
          </p:cNvPr>
          <p:cNvSpPr txBox="1"/>
          <p:nvPr/>
        </p:nvSpPr>
        <p:spPr>
          <a:xfrm>
            <a:off x="6504728" y="2562305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A04629-21D2-41E4-1B14-167084675DCF}"/>
              </a:ext>
            </a:extLst>
          </p:cNvPr>
          <p:cNvSpPr txBox="1"/>
          <p:nvPr/>
        </p:nvSpPr>
        <p:spPr>
          <a:xfrm>
            <a:off x="6504728" y="1918489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549AEEC-2C13-B724-B163-831A5B143CBE}"/>
              </a:ext>
            </a:extLst>
          </p:cNvPr>
          <p:cNvCxnSpPr>
            <a:cxnSpLocks/>
          </p:cNvCxnSpPr>
          <p:nvPr/>
        </p:nvCxnSpPr>
        <p:spPr>
          <a:xfrm>
            <a:off x="8179463" y="1538684"/>
            <a:ext cx="0" cy="36337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9E9A6C2-CC24-5A18-33F5-83AAFBDEC968}"/>
              </a:ext>
            </a:extLst>
          </p:cNvPr>
          <p:cNvCxnSpPr>
            <a:cxnSpLocks/>
          </p:cNvCxnSpPr>
          <p:nvPr/>
        </p:nvCxnSpPr>
        <p:spPr>
          <a:xfrm flipV="1">
            <a:off x="7273530" y="2820090"/>
            <a:ext cx="0" cy="3918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E4645C4-2DC9-612F-61EA-6763A27A1C8A}"/>
              </a:ext>
            </a:extLst>
          </p:cNvPr>
          <p:cNvSpPr txBox="1"/>
          <p:nvPr/>
        </p:nvSpPr>
        <p:spPr>
          <a:xfrm>
            <a:off x="7775691" y="1340019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</a:t>
            </a:r>
            <a:r>
              <a:rPr lang="en-US" altLang="ko-KR" dirty="0" err="1"/>
              <a:t>i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190B06-1B86-826D-A0BD-DCE2DC58B9D5}"/>
              </a:ext>
            </a:extLst>
          </p:cNvPr>
          <p:cNvSpPr txBox="1"/>
          <p:nvPr/>
        </p:nvSpPr>
        <p:spPr>
          <a:xfrm>
            <a:off x="6869758" y="3235463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j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4570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002856"/>
              </p:ext>
            </p:extLst>
          </p:nvPr>
        </p:nvGraphicFramePr>
        <p:xfrm>
          <a:off x="125130" y="868118"/>
          <a:ext cx="1019048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0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All Distinct Subset Sums of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집합이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집합의 모든 부분 집합을 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부분 집합의 합을 오름차순으로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부분 집합의 합은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[Naive], O(n * sum) [DP, n: size of input array, sum], O(n * sum / w) [w: word size of system(32bit/64bit)]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STL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max_bit_size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var_name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(num or string);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Ex)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    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bit(“10111”);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|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&lt;&lt; element 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값이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(Ex.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[0]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여기서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2, 3, 5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reset(index)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flip(index)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all() 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any()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개라도 존재하면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none()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to_string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문자열로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unsigned long integer/long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long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size()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 개수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바노한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2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528247"/>
              </p:ext>
            </p:extLst>
          </p:nvPr>
        </p:nvGraphicFramePr>
        <p:xfrm>
          <a:off x="125130" y="906258"/>
          <a:ext cx="37722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set&lt;int&gt;&amp;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0AF0B1B-83F4-3A8A-7EC0-043A83CB8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660879"/>
              </p:ext>
            </p:extLst>
          </p:nvPr>
        </p:nvGraphicFramePr>
        <p:xfrm>
          <a:off x="125130" y="2631775"/>
          <a:ext cx="41325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2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is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true;//element is only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== true){// if already subset's sum is calculated,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true;// true if sum is the same even as the num of elements increases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 and, true even if previous element is added to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A0D0BE3-57C2-D339-FF06-0C5ABB6AC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06460"/>
              </p:ext>
            </p:extLst>
          </p:nvPr>
        </p:nvGraphicFramePr>
        <p:xfrm>
          <a:off x="125130" y="5294626"/>
          <a:ext cx="5759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24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 / w) [s: sum of array element, w: word size of system(32bit/64bit)]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const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1;// integer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6243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929506"/>
              </p:ext>
            </p:extLst>
          </p:nvPr>
        </p:nvGraphicFramePr>
        <p:xfrm>
          <a:off x="125130" y="868118"/>
          <a:ext cx="742664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Weighted Job Scheduling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표현되는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얻는 하위 집합을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작업의 시작 시간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 시간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 log n) [DP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Weighted Job Scheduling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870741"/>
              </p:ext>
            </p:extLst>
          </p:nvPr>
        </p:nvGraphicFramePr>
        <p:xfrm>
          <a:off x="125130" y="2025180"/>
          <a:ext cx="2724468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9E4099A-2B24-ABA7-D616-FCBF5BB3F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953217"/>
              </p:ext>
            </p:extLst>
          </p:nvPr>
        </p:nvGraphicFramePr>
        <p:xfrm>
          <a:off x="2958032" y="2025180"/>
          <a:ext cx="2799080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2508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F744A0A-66AB-0008-C5F3-3368FFD4E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409337"/>
              </p:ext>
            </p:extLst>
          </p:nvPr>
        </p:nvGraphicFramePr>
        <p:xfrm>
          <a:off x="5865546" y="2025180"/>
          <a:ext cx="3270568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0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2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7891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end is ordered in ascending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So, always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is 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h = i-1;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)&gt;&gt;1;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9981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040137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Derangements (Permutation such that no element appears in its original position)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(Derangement)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집합의 요소가 원래 자리에 있지 않는 순열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숫자가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Derangement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총 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count(n)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 * [count(n-1) + count(n-2)], count(1) = 0, count(2) =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Derangements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55305"/>
              </p:ext>
            </p:extLst>
          </p:nvPr>
        </p:nvGraphicFramePr>
        <p:xfrm>
          <a:off x="125130" y="2269339"/>
          <a:ext cx="414051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705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B7041A6-A665-5FEA-40A4-033AB3582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114666"/>
              </p:ext>
            </p:extLst>
          </p:nvPr>
        </p:nvGraphicFramePr>
        <p:xfrm>
          <a:off x="125130" y="3247542"/>
          <a:ext cx="2152968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574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(i-1)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168B036-4746-5996-EFBA-DA5BE0B82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10627"/>
              </p:ext>
            </p:extLst>
          </p:nvPr>
        </p:nvGraphicFramePr>
        <p:xfrm>
          <a:off x="125130" y="4439105"/>
          <a:ext cx="25244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8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073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cur = (i-1) * (a + 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4536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84347"/>
              </p:ext>
            </p:extLst>
          </p:nvPr>
        </p:nvGraphicFramePr>
        <p:xfrm>
          <a:off x="125130" y="868119"/>
          <a:ext cx="54660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Insertions to Form a Palindrome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문자열이 주어지면 회문으로 변환하기 위해 삽입할 최소 문자 수를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Insertion to Form a Palindrome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001232"/>
              </p:ext>
            </p:extLst>
          </p:nvPr>
        </p:nvGraphicFramePr>
        <p:xfrm>
          <a:off x="125130" y="1641846"/>
          <a:ext cx="37706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0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&gt; r)// not found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r)// 1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r-1)//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str[l] == str[r] ? 0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r-1):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l, r-1),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581AA56-B566-C2AC-3536-FE17CFB47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141645"/>
              </p:ext>
            </p:extLst>
          </p:nvPr>
        </p:nvGraphicFramePr>
        <p:xfrm>
          <a:off x="125130" y="3181615"/>
          <a:ext cx="35467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6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780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gap=1; gap&lt;n; ++gap)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l=0, r=gap; r&lt;n; ++l, ++r)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[l][r] =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[l+1][r+1] :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[l+1][r])+1;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73292C6-03E8-126E-9FD4-44173E03C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94173"/>
              </p:ext>
            </p:extLst>
          </p:nvPr>
        </p:nvGraphicFramePr>
        <p:xfrm>
          <a:off x="4015579" y="1641846"/>
          <a:ext cx="293243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2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str2, n,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53CBC6B-F060-89E0-DE27-1B45085AE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042779"/>
              </p:ext>
            </p:extLst>
          </p:nvPr>
        </p:nvGraphicFramePr>
        <p:xfrm>
          <a:off x="7073206" y="1641846"/>
          <a:ext cx="35150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CountMinInsertionForPalindrome_LCSOptimalSpcae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3944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48149"/>
              </p:ext>
            </p:extLst>
          </p:nvPr>
        </p:nvGraphicFramePr>
        <p:xfrm>
          <a:off x="125130" y="868119"/>
          <a:ext cx="71488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Naive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 [Naive]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Naive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291448"/>
              </p:ext>
            </p:extLst>
          </p:nvPr>
        </p:nvGraphicFramePr>
        <p:xfrm>
          <a:off x="125130" y="1603071"/>
          <a:ext cx="3629343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93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NaivePatternSearch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&lt;m-n;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NaivePatternSearch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0909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069499"/>
              </p:ext>
            </p:extLst>
          </p:nvPr>
        </p:nvGraphicFramePr>
        <p:xfrm>
          <a:off x="125130" y="868119"/>
          <a:ext cx="781399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Rabin-Karp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문자가 모든 하위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패턴의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동일한 경우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Spurious Hit: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패턴과 문자열의 해시 값이 일치하지만 패턴이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 증가 요인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출력 여부도 달라지기도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(Ex. mod = 10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나옴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(modulus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prime number, base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char set[256 for ASCII])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 초기화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해시 값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(using rolling hash function)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each char ‘c’ at pos ‘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hash value = c *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m-i-1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% 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updating hash, hash = (hash – (s1[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-m] *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% p * b +s1[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값이 일치하면 문자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 [Worst case], O(n + m) [Average/Best case]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Rabin-Karp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91607"/>
              </p:ext>
            </p:extLst>
          </p:nvPr>
        </p:nvGraphicFramePr>
        <p:xfrm>
          <a:off x="8153623" y="868118"/>
          <a:ext cx="366903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9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RabinKarpPatternSearch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int p,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hash 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base^(m-1-i) % p ==&gt;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0, 1, 2, ...);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hash = (hash-(s1[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-m] * base^(m-1))%p) * base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hash_s1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hash_p1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base = 256;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power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Pre-calculation of Hash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power = (power * base) % p;// base^(m-1) % 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Normally, hash +=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0, 1, 2, ...);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hash_p1 +=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pow(base 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hash_s1 +=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pow(base,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hash_p1 %= p; // prevent overflow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hash_s1 %= p; // prevent overflow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hash_p1 =(hash_p1 * base +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hash_s1 =(hash_s1 * base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&lt;=n-m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if(hash_p1 == hash_s1){//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hash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for(j=0; j&lt;m;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p1[j])// check if same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==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&lt;n-m){hash_s1 = (base * (hash_s1 -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power)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if(hash_s1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hash_s1 = hash_s1 +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RabinKarpPatternSearch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mod,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B0BF1C7-CC79-EAF0-B951-1DC0DBA64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30" y="3673679"/>
            <a:ext cx="3338477" cy="28220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148B40-0DE6-E844-BAB5-CEB6083B6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019" y="3749638"/>
            <a:ext cx="4311622" cy="106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090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924942"/>
              </p:ext>
            </p:extLst>
          </p:nvPr>
        </p:nvGraphicFramePr>
        <p:xfrm>
          <a:off x="125130" y="868119"/>
          <a:ext cx="797096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096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095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KMP(Knuth Morris Pratt)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크기와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LPS(Longest Prefix Suffix)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0~m-1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하위 패턴에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pat[0..i]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가장 긴 고유 접두사의 길이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원본 길이는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Longest Prefix Suffix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양 끝에서 같은 문자열을 가진 접두사와 접미사를 찾는다면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줄인다면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접미사를 최대 길이를 먼저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불일치가 발생하면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 길이를 줄여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KMP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102990"/>
              </p:ext>
            </p:extLst>
          </p:nvPr>
        </p:nvGraphicFramePr>
        <p:xfrm>
          <a:off x="8195825" y="863712"/>
          <a:ext cx="3865880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LongestPrefixSuffix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p1,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p1[count])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++count;// suffix's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preffix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if(count != 0)//Find start point(matching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[count-1];//Find matching char from max length of suffix to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else// if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O(n +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LongestPrefixSuffix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&gt;= (m-j)){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if(p1[j] ==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 &amp;&amp; p1[j] !=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CEA6AFD-86B8-9C7B-327B-3A6693A06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373778"/>
              </p:ext>
            </p:extLst>
          </p:nvPr>
        </p:nvGraphicFramePr>
        <p:xfrm>
          <a:off x="780693" y="791398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4F4D95C-F7EF-2C18-4D6C-DA5BADF06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518218"/>
              </p:ext>
            </p:extLst>
          </p:nvPr>
        </p:nvGraphicFramePr>
        <p:xfrm>
          <a:off x="780693" y="851609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EBF5852-330C-CB03-DFC7-98CFA0856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656437"/>
              </p:ext>
            </p:extLst>
          </p:nvPr>
        </p:nvGraphicFramePr>
        <p:xfrm>
          <a:off x="3120693" y="851609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F9B7B95-3D6C-9D08-7C57-3AB5D6699E93}"/>
              </a:ext>
            </a:extLst>
          </p:cNvPr>
          <p:cNvCxnSpPr>
            <a:cxnSpLocks/>
          </p:cNvCxnSpPr>
          <p:nvPr/>
        </p:nvCxnSpPr>
        <p:spPr>
          <a:xfrm flipV="1">
            <a:off x="2882540" y="8873371"/>
            <a:ext cx="0" cy="241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C3BD27C-903D-A205-935F-61E3C35F2805}"/>
              </a:ext>
            </a:extLst>
          </p:cNvPr>
          <p:cNvCxnSpPr>
            <a:cxnSpLocks/>
          </p:cNvCxnSpPr>
          <p:nvPr/>
        </p:nvCxnSpPr>
        <p:spPr>
          <a:xfrm flipV="1">
            <a:off x="3350323" y="10857616"/>
            <a:ext cx="0" cy="23308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9DD47D-A2A4-D396-5BA1-8204E7CFFF6D}"/>
              </a:ext>
            </a:extLst>
          </p:cNvPr>
          <p:cNvSpPr txBox="1"/>
          <p:nvPr/>
        </p:nvSpPr>
        <p:spPr>
          <a:xfrm>
            <a:off x="2478768" y="9102152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B52352-1101-E67A-4991-F291716536B2}"/>
              </a:ext>
            </a:extLst>
          </p:cNvPr>
          <p:cNvSpPr txBox="1"/>
          <p:nvPr/>
        </p:nvSpPr>
        <p:spPr>
          <a:xfrm>
            <a:off x="2946551" y="11128490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Match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2D693-37C2-B3D3-216A-D583A5036A12}"/>
              </a:ext>
            </a:extLst>
          </p:cNvPr>
          <p:cNvSpPr txBox="1"/>
          <p:nvPr/>
        </p:nvSpPr>
        <p:spPr>
          <a:xfrm>
            <a:off x="0" y="7994260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F7FD7A-0E89-8913-746A-CBDEB25072F1}"/>
              </a:ext>
            </a:extLst>
          </p:cNvPr>
          <p:cNvSpPr txBox="1"/>
          <p:nvPr/>
        </p:nvSpPr>
        <p:spPr>
          <a:xfrm>
            <a:off x="62566" y="8627150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String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19C4422-5024-4212-6274-7998A78E9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063034"/>
              </p:ext>
            </p:extLst>
          </p:nvPr>
        </p:nvGraphicFramePr>
        <p:xfrm>
          <a:off x="780693" y="7317813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CC872B2B-8064-619F-CF49-EA72691BF6B0}"/>
              </a:ext>
            </a:extLst>
          </p:cNvPr>
          <p:cNvSpPr txBox="1"/>
          <p:nvPr/>
        </p:nvSpPr>
        <p:spPr>
          <a:xfrm>
            <a:off x="6302" y="7428871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LPS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DCC647A3-ECD6-F47C-2FC6-E396A661C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688241"/>
              </p:ext>
            </p:extLst>
          </p:nvPr>
        </p:nvGraphicFramePr>
        <p:xfrm>
          <a:off x="780693" y="932839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0D5410CA-9205-22A1-6D49-64EFA190E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980704"/>
              </p:ext>
            </p:extLst>
          </p:nvPr>
        </p:nvGraphicFramePr>
        <p:xfrm>
          <a:off x="3120693" y="10479065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87FFC6A-7EB7-C8E0-EF54-92E7F67EA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596752"/>
              </p:ext>
            </p:extLst>
          </p:nvPr>
        </p:nvGraphicFramePr>
        <p:xfrm>
          <a:off x="2657143" y="9903728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DE04573-977F-7509-7FD0-5C2A7FB65371}"/>
              </a:ext>
            </a:extLst>
          </p:cNvPr>
          <p:cNvCxnSpPr>
            <a:cxnSpLocks/>
          </p:cNvCxnSpPr>
          <p:nvPr/>
        </p:nvCxnSpPr>
        <p:spPr>
          <a:xfrm>
            <a:off x="3350323" y="9754631"/>
            <a:ext cx="0" cy="2629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143EDB5-B593-ADD5-B3B7-CE8BDF20635D}"/>
              </a:ext>
            </a:extLst>
          </p:cNvPr>
          <p:cNvSpPr txBox="1"/>
          <p:nvPr/>
        </p:nvSpPr>
        <p:spPr>
          <a:xfrm>
            <a:off x="3188983" y="9569965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A827C59-199A-9BB8-4DF4-2ECF982D8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082" y="3199116"/>
            <a:ext cx="4113447" cy="3032377"/>
          </a:xfrm>
          <a:prstGeom prst="rect">
            <a:avLst/>
          </a:prstGeom>
        </p:spPr>
      </p:pic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45582130-51D1-116F-FF22-8C41A9894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938623"/>
              </p:ext>
            </p:extLst>
          </p:nvPr>
        </p:nvGraphicFramePr>
        <p:xfrm>
          <a:off x="7098990" y="814814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EB601450-1898-9087-19C5-2C549980221E}"/>
              </a:ext>
            </a:extLst>
          </p:cNvPr>
          <p:cNvSpPr txBox="1"/>
          <p:nvPr/>
        </p:nvSpPr>
        <p:spPr>
          <a:xfrm>
            <a:off x="6318297" y="8228427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AA1E870-C55D-9112-05AD-D4181201A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696386"/>
              </p:ext>
            </p:extLst>
          </p:nvPr>
        </p:nvGraphicFramePr>
        <p:xfrm>
          <a:off x="7098990" y="755198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DBFF137-70C5-7132-FC97-C329A6C2F481}"/>
              </a:ext>
            </a:extLst>
          </p:cNvPr>
          <p:cNvSpPr txBox="1"/>
          <p:nvPr/>
        </p:nvSpPr>
        <p:spPr>
          <a:xfrm>
            <a:off x="6324599" y="7663038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LPS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E908E6C8-6458-45E9-1D62-B718778C0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601123"/>
              </p:ext>
            </p:extLst>
          </p:nvPr>
        </p:nvGraphicFramePr>
        <p:xfrm>
          <a:off x="7098990" y="8732599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F9B46FBB-D896-54BD-DEBE-53B82EAD4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3624"/>
              </p:ext>
            </p:extLst>
          </p:nvPr>
        </p:nvGraphicFramePr>
        <p:xfrm>
          <a:off x="7098990" y="1107592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4D0075D1-B9AF-8E6B-C481-C379C52C0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757913"/>
              </p:ext>
            </p:extLst>
          </p:nvPr>
        </p:nvGraphicFramePr>
        <p:xfrm>
          <a:off x="7098990" y="931843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91592650-2CED-094A-03DD-8D25256DE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212405"/>
              </p:ext>
            </p:extLst>
          </p:nvPr>
        </p:nvGraphicFramePr>
        <p:xfrm>
          <a:off x="7098990" y="990426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CA653B0F-5048-F228-372F-156629880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77151"/>
              </p:ext>
            </p:extLst>
          </p:nvPr>
        </p:nvGraphicFramePr>
        <p:xfrm>
          <a:off x="7098990" y="1049009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AE2FA8A2-665A-5215-77E5-671FFEC5E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43" y="3199116"/>
            <a:ext cx="2397300" cy="306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5681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086712"/>
              </p:ext>
            </p:extLst>
          </p:nvPr>
        </p:nvGraphicFramePr>
        <p:xfrm>
          <a:off x="125130" y="868119"/>
          <a:ext cx="8618601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86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접두어면서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가장 긴 부분 문자열의 길이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길이와 같다면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찾은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요소는 접두사가 입력한 문자열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중첩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구성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길이를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시간에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구성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[L, R]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되도록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간격을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str[0..],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비교하여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[L, R]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R-L+1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-L,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&gt;= min(Z[K], R-i+1)  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str[K..]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문자들에 대해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Z[K] &lt; 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Z[K],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 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Z[K] &gt;= 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str[R]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매칭하여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구하고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[L, R] update,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R-L+1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Z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734507"/>
              </p:ext>
            </p:extLst>
          </p:nvPr>
        </p:nvGraphicFramePr>
        <p:xfrm>
          <a:off x="8833803" y="868118"/>
          <a:ext cx="3288030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8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GetZArray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vector&lt;int&gt;&amp; Z){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R = 0,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R){// Not match &amp; not included range [L, R]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Init L, R to current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// Compare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]~ with pattern(from start to end)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while(R &lt; n &amp;&amp; str[R-L] == str[R])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 - L;//matched substring(prefix) length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R--;// Matched substring's last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L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L;// k means patter's index (L&lt;= k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// no prefix substring/ substring length from index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index 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if(Z[k] &lt; R-i+1)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Z[k];// get pattern's Z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Z[k] &gt;= R-i+1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while(R &lt; n &amp;&amp; str[R-L] == str[R])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 -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p1 + "$"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Z(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GetZArray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Z);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p1.size())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(i-p1.size()-1);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F1CA643-95EB-D036-E724-7560E1F3E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91604"/>
              </p:ext>
            </p:extLst>
          </p:nvPr>
        </p:nvGraphicFramePr>
        <p:xfrm>
          <a:off x="125130" y="3521002"/>
          <a:ext cx="2243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GetZArray2(string s)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z(n);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min(r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l]);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n &amp;&amp; s[z[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6756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870721"/>
              </p:ext>
            </p:extLst>
          </p:nvPr>
        </p:nvGraphicFramePr>
        <p:xfrm>
          <a:off x="125130" y="868119"/>
          <a:ext cx="584866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8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Boyer Moore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Bad Character Heuristic + Good Suffix Heuristic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단계에서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개수만큼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slide(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마지막 문자부터 일치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Bad Character Heuristic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Bad Character: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현재 문자와 일치하지 않는 문자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문자가 불일치하면 패턴은 불일치 문자를 지나침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패턴에서 불일치하는 문자가 마지막으로 나타나는 위치 조회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문자가 패턴에 존재하면 불일치 문자에 정렬되도록 패턴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문자를 지나 패턴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패턴에서 불일치 문자가 마지막으로 나타나는 위치 조회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문자가 패턴에 존재하지 않으면 불일치 문자의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처음 문자 위치가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Boyer Moore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06203"/>
              </p:ext>
            </p:extLst>
          </p:nvPr>
        </p:nvGraphicFramePr>
        <p:xfrm>
          <a:off x="6188298" y="868118"/>
          <a:ext cx="3876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BadCharHeuristic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p1, int m, vector&lt;int&gt;&amp; bad){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char of pattern's last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occurence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position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bad[p1[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BoyerMoorePatternSearch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bad(CHAR_SIZE, -1);// key: char, value: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BadCharHeuristic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m, bad);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shift =0 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while(shift &lt;= (n-m)){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 = m-1;// pattern's last 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while(j &gt;= 0 &amp;&amp; p1[j] ==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&lt; 0){// Found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(shift);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+=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 ? m - bad[s1[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+= max(1, j-bad[s1[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]]);// max is used for avoiding negative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BoyerMoorePatternSearch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5EA6B69-A174-CB13-6D48-4170011C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BECED"/>
              </a:clrFrom>
              <a:clrTo>
                <a:srgbClr val="EBEC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0696" y="4666309"/>
            <a:ext cx="4537075" cy="19106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24E5F6D-35A1-35D7-F354-C981073591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BECED"/>
              </a:clrFrom>
              <a:clrTo>
                <a:srgbClr val="EBEC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5690" y="4666309"/>
            <a:ext cx="4537076" cy="20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9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416468"/>
              </p:ext>
            </p:extLst>
          </p:nvPr>
        </p:nvGraphicFramePr>
        <p:xfrm>
          <a:off x="125130" y="868119"/>
          <a:ext cx="412781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7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C++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Library Pattern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find()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[find(): O(n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string::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npos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검색어를 못 찾으면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npos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 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C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 Library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246683"/>
              </p:ext>
            </p:extLst>
          </p:nvPr>
        </p:nvGraphicFramePr>
        <p:xfrm>
          <a:off x="125130" y="2272570"/>
          <a:ext cx="312769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STLPatternSearch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found = s1.find(p1);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while(found != string::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(found);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found = s1.find(p1, found+1);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STLPatternSearch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4170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181036"/>
              </p:ext>
            </p:extLst>
          </p:nvPr>
        </p:nvGraphicFramePr>
        <p:xfrm>
          <a:off x="125130" y="868119"/>
          <a:ext cx="6207443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7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Aho-Corasick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Unix command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fgrep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토대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Preprocessing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Go to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있는 모든 단어의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상태와 문자에 대한 다음 상태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2-D array)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없는 모든 문자의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Failure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문자에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따라오는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상태에 대한 다음 상태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1-D array)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일부 패턴의 적절한 접두사인 가장 긴 접미사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(BFS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하다가 실패한 경우 현재 가리키고 있는 지점을 다른 곳으로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Output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상태로 끝나는 모든 단어의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일치하는 모든 단어의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현재 상태에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1-D array)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 + z) [z: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매칭된 패턴의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Aho-Corasick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145427"/>
              </p:ext>
            </p:extLst>
          </p:nvPr>
        </p:nvGraphicFramePr>
        <p:xfrm>
          <a:off x="6504219" y="868118"/>
          <a:ext cx="4973955" cy="577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39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MatchingMachine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(vector&lt;string&gt;&amp; p1, int m, vector&lt;vector&lt;int&gt;&gt;&amp; g, vector&lt;int&gt;&amp; f, vector&lt;int&gt;&amp;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state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word = p1[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get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0;// it means node number for understanding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word.length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in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word[j]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state++;// store next state(next node)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move next state(next node)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(1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it means that pattern[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is located at index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it indicates word not included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0;// next node of word not included in pattern is 0(root)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q;// have next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0){//if word is included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f[g[0][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0; //if mismatching occurs, go to root(find index having Longest Prefix)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()){//BFS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next =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-1){// if next node connects next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fail = f[next];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while(g[fail][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fail = f[fail];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fail = g[fail][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Find index having Longest prefix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f[g[next][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fail;// failure function 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out[g[next][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|= out[fail];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state;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AhoCorasickPatternSearch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(vector&lt;string&gt;&amp; p1, string&amp; s1, vector&lt;pair&lt;string, pair&lt;int, int&gt;&gt;&gt;&amp;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totalLength_p1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p1)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totalLength_p1 +=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k.length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g(totalLength_p1+1, vector&lt;int&gt;(ALPHABET+1,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f(totalLength_p1+1,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out(totalLength_p1+1,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MatchingMachine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m, g, f, out);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-1)// if word isn't exist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find LP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move next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0)//if match not found, move next word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j&lt;m;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 (1 &lt;&lt; j))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//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(p1[j],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(i-p1[j].length()+1,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({p1[j],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(i-p1[j].length()+1,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ahishers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p1 = {"he", "she", "hers", "his"};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vector&lt;pair&lt;string, pair&lt;int, int&gt;&gt;&gt;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AhoCorasickPatternSearch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s1, 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k.first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= ("&lt;&lt;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k.second.first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":"&lt;&lt;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k.second.second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E9CBB18-BE7D-F198-D0B0-B7A9BB6067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2F6D1"/>
              </a:clrFrom>
              <a:clrTo>
                <a:srgbClr val="E2F6D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762" y="4113824"/>
            <a:ext cx="5120575" cy="25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2486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133228"/>
              </p:ext>
            </p:extLst>
          </p:nvPr>
        </p:nvGraphicFramePr>
        <p:xfrm>
          <a:off x="125130" y="868119"/>
          <a:ext cx="9088819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881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Anagram Substring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패턴이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검색 및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log m)+O((n-m+1)(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log m + m)) [Brute Force], O(256 * (n-m) +m) [Rabin-Karp variation]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Anagram(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어구전철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단어나 문장을 구성하고 있는 문자의 순서를 바꿔 다른 단어나 문장을 만드는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Anagram Substring Search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447736"/>
              </p:ext>
            </p:extLst>
          </p:nvPr>
        </p:nvGraphicFramePr>
        <p:xfrm>
          <a:off x="125130" y="2151711"/>
          <a:ext cx="40357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AnagramSubstringPatternSearch_Brute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sorted_p1 = p1;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sort(sorted_p1.begin(), sorted_p1.end());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&lt;=n-m;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temp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if(sorted_p1 == temp)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5C8C1A5-8EC0-F441-B441-2F45F5EA8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885524"/>
              </p:ext>
            </p:extLst>
          </p:nvPr>
        </p:nvGraphicFramePr>
        <p:xfrm>
          <a:off x="4263780" y="2151711"/>
          <a:ext cx="4724718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4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(vector&lt;char&gt;&amp; count_s1, vector&lt;char&gt;&amp; count_p1){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&lt;CHAR_SIZE;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if(count_s1[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count_p1[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AnagramSubstringPatternSearch_RabinKarp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count_p1(CHAR_SIZE,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count_s1(CHAR_SIZE,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count_p1[p1[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(count_s1, count_p1))// compare current block(pattern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]]++;//add next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-m]]--;//remove first element in block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(count_s1, count_p1))// compare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bacdgabcda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AnagramSubstringPatternSearch_RabinKarp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00158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547102"/>
              </p:ext>
            </p:extLst>
          </p:nvPr>
        </p:nvGraphicFramePr>
        <p:xfrm>
          <a:off x="125130" y="868119"/>
          <a:ext cx="577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0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Searching using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of All Suffixes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패턴 검색 알고리즘들과 다르게 주어진 문자열에 대해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전처리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과정을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+ k) [m: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발생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Trie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All Suffixes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164126"/>
              </p:ext>
            </p:extLst>
          </p:nvPr>
        </p:nvGraphicFramePr>
        <p:xfrm>
          <a:off x="8314671" y="830997"/>
          <a:ext cx="2616518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child[CHAR_SIZE];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list&lt;int&gt;*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index = new list&lt;int&gt;;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&lt;CHAR_SIZE;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child[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index-&gt;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char c = s.at(0);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if(child[c]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child[c]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child[c]-&gt;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idx+1);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list&lt;int&gt;* Search(string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if(child[s.at(0)] !=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child[s.at(0)]-&gt;Search(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return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root.InsertSuffix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Search(string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*result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root.Search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for(it=result-&gt;begin(); it != result-&gt;end(); it++)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*it-m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bacdgabcda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s(s1);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("a");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("ab");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3294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015881"/>
              </p:ext>
            </p:extLst>
          </p:nvPr>
        </p:nvGraphicFramePr>
        <p:xfrm>
          <a:off x="125130" y="868119"/>
          <a:ext cx="61201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Wildcard Pattern Matching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와일드카드 패턴이 주어지면 와일드카드 패턴이 문자열과 일치하는지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‘?’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단일 문자와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‘*’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문자 시퀀스와 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시퀀스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* n) [Backtracking, 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Wildcard Pattern Matching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492302F-8764-A8FF-8370-C6A1B4046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053523"/>
              </p:ext>
            </p:extLst>
          </p:nvPr>
        </p:nvGraphicFramePr>
        <p:xfrm>
          <a:off x="905823" y="881379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5E37C3E-EA59-F5A0-0909-9E76B0251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205369"/>
              </p:ext>
            </p:extLst>
          </p:nvPr>
        </p:nvGraphicFramePr>
        <p:xfrm>
          <a:off x="905823" y="736108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58B8ECE-5482-3746-F8FD-960CDFA3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599914"/>
              </p:ext>
            </p:extLst>
          </p:nvPr>
        </p:nvGraphicFramePr>
        <p:xfrm>
          <a:off x="3245823" y="7361087"/>
          <a:ext cx="936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792BF64-A976-3BF4-4D6D-7958825212D8}"/>
              </a:ext>
            </a:extLst>
          </p:cNvPr>
          <p:cNvSpPr txBox="1"/>
          <p:nvPr/>
        </p:nvSpPr>
        <p:spPr>
          <a:xfrm>
            <a:off x="125130" y="8894077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Pattern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ABC661-5807-FEC7-55EA-8FAC32AA122F}"/>
              </a:ext>
            </a:extLst>
          </p:cNvPr>
          <p:cNvSpPr txBox="1"/>
          <p:nvPr/>
        </p:nvSpPr>
        <p:spPr>
          <a:xfrm>
            <a:off x="187696" y="7472143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String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695880"/>
              </p:ext>
            </p:extLst>
          </p:nvPr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E0CC47A-E58F-E1E8-3AE1-9C8F2B53C275}"/>
              </a:ext>
            </a:extLst>
          </p:cNvPr>
          <p:cNvCxnSpPr>
            <a:cxnSpLocks/>
          </p:cNvCxnSpPr>
          <p:nvPr/>
        </p:nvCxnSpPr>
        <p:spPr>
          <a:xfrm flipV="1">
            <a:off x="1135141" y="7709037"/>
            <a:ext cx="0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EC5B6E3-AEB9-3863-3E66-07E0B2F03085}"/>
              </a:ext>
            </a:extLst>
          </p:cNvPr>
          <p:cNvCxnSpPr>
            <a:cxnSpLocks/>
          </p:cNvCxnSpPr>
          <p:nvPr/>
        </p:nvCxnSpPr>
        <p:spPr>
          <a:xfrm flipV="1">
            <a:off x="1605041" y="7709037"/>
            <a:ext cx="0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A6A966B-E722-D4FA-B317-6131C70961B5}"/>
              </a:ext>
            </a:extLst>
          </p:cNvPr>
          <p:cNvCxnSpPr>
            <a:cxnSpLocks/>
          </p:cNvCxnSpPr>
          <p:nvPr/>
        </p:nvCxnSpPr>
        <p:spPr>
          <a:xfrm flipH="1" flipV="1">
            <a:off x="2076184" y="7709037"/>
            <a:ext cx="461946" cy="1175713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BC665F6-9C3D-7051-8DC5-D500A7896CE3}"/>
              </a:ext>
            </a:extLst>
          </p:cNvPr>
          <p:cNvCxnSpPr>
            <a:cxnSpLocks/>
          </p:cNvCxnSpPr>
          <p:nvPr/>
        </p:nvCxnSpPr>
        <p:spPr>
          <a:xfrm flipV="1">
            <a:off x="2538130" y="7709037"/>
            <a:ext cx="946511" cy="118504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6FDA12-073A-DD7D-D662-A70F37750A3E}"/>
              </a:ext>
            </a:extLst>
          </p:cNvPr>
          <p:cNvCxnSpPr>
            <a:cxnSpLocks/>
          </p:cNvCxnSpPr>
          <p:nvPr/>
        </p:nvCxnSpPr>
        <p:spPr>
          <a:xfrm flipV="1">
            <a:off x="3005525" y="7709037"/>
            <a:ext cx="955366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9F10C32-81F2-3655-F745-D264BD442C8C}"/>
              </a:ext>
            </a:extLst>
          </p:cNvPr>
          <p:cNvCxnSpPr>
            <a:cxnSpLocks/>
          </p:cNvCxnSpPr>
          <p:nvPr/>
        </p:nvCxnSpPr>
        <p:spPr>
          <a:xfrm flipH="1" flipV="1">
            <a:off x="2538600" y="7721876"/>
            <a:ext cx="461946" cy="1175713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E798070-F741-1116-6812-5A8F804C1F43}"/>
              </a:ext>
            </a:extLst>
          </p:cNvPr>
          <p:cNvCxnSpPr>
            <a:cxnSpLocks/>
          </p:cNvCxnSpPr>
          <p:nvPr/>
        </p:nvCxnSpPr>
        <p:spPr>
          <a:xfrm flipV="1">
            <a:off x="2538130" y="7729160"/>
            <a:ext cx="0" cy="117571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4F72BDC-6B7F-7ADF-795B-73927F471261}"/>
              </a:ext>
            </a:extLst>
          </p:cNvPr>
          <p:cNvCxnSpPr>
            <a:cxnSpLocks/>
          </p:cNvCxnSpPr>
          <p:nvPr/>
        </p:nvCxnSpPr>
        <p:spPr>
          <a:xfrm flipV="1">
            <a:off x="2538130" y="7736567"/>
            <a:ext cx="478063" cy="1155786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2D64D7-D81B-750F-AD17-537905DA17A4}"/>
              </a:ext>
            </a:extLst>
          </p:cNvPr>
          <p:cNvGrpSpPr/>
          <p:nvPr/>
        </p:nvGrpSpPr>
        <p:grpSpPr>
          <a:xfrm>
            <a:off x="4108599" y="7937580"/>
            <a:ext cx="1359429" cy="884078"/>
            <a:chOff x="4475677" y="2667839"/>
            <a:chExt cx="1359429" cy="8840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9B68D1-9F9C-228D-BA5E-B7FC63906012}"/>
                </a:ext>
              </a:extLst>
            </p:cNvPr>
            <p:cNvSpPr txBox="1"/>
            <p:nvPr/>
          </p:nvSpPr>
          <p:spPr>
            <a:xfrm>
              <a:off x="4879740" y="2900976"/>
              <a:ext cx="955366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/>
                <a:t>Mismatch ①</a:t>
              </a:r>
              <a:endParaRPr lang="ko-KR" altLang="en-US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3C696058-949A-7F29-D2AB-39369629337D}"/>
                </a:ext>
              </a:extLst>
            </p:cNvPr>
            <p:cNvCxnSpPr>
              <a:cxnSpLocks/>
            </p:cNvCxnSpPr>
            <p:nvPr/>
          </p:nvCxnSpPr>
          <p:spPr>
            <a:xfrm>
              <a:off x="4475677" y="2993309"/>
              <a:ext cx="36932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709422B-C7F7-66EA-6FE2-C8B93585E74C}"/>
                </a:ext>
              </a:extLst>
            </p:cNvPr>
            <p:cNvSpPr txBox="1"/>
            <p:nvPr/>
          </p:nvSpPr>
          <p:spPr>
            <a:xfrm>
              <a:off x="4882170" y="3134113"/>
              <a:ext cx="942428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>
                  <a:solidFill>
                    <a:srgbClr val="FF0000"/>
                  </a:solidFill>
                </a:rPr>
                <a:t>Mismatch ②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EE12EB00-1AE8-3F39-60A1-91AFFF0CC4E5}"/>
                </a:ext>
              </a:extLst>
            </p:cNvPr>
            <p:cNvCxnSpPr>
              <a:cxnSpLocks/>
            </p:cNvCxnSpPr>
            <p:nvPr/>
          </p:nvCxnSpPr>
          <p:spPr>
            <a:xfrm>
              <a:off x="4478107" y="3226446"/>
              <a:ext cx="3693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234907B-7599-7E24-69D1-F29D9A614143}"/>
                </a:ext>
              </a:extLst>
            </p:cNvPr>
            <p:cNvSpPr txBox="1"/>
            <p:nvPr/>
          </p:nvSpPr>
          <p:spPr>
            <a:xfrm>
              <a:off x="4882170" y="3367251"/>
              <a:ext cx="942427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>
                  <a:solidFill>
                    <a:srgbClr val="92D050"/>
                  </a:solidFill>
                </a:rPr>
                <a:t>Mismatch ③</a:t>
              </a:r>
              <a:endParaRPr lang="ko-KR" alt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CABC0CA6-80CF-EFC5-DCE2-3CBE16E873C8}"/>
                </a:ext>
              </a:extLst>
            </p:cNvPr>
            <p:cNvCxnSpPr>
              <a:cxnSpLocks/>
            </p:cNvCxnSpPr>
            <p:nvPr/>
          </p:nvCxnSpPr>
          <p:spPr>
            <a:xfrm>
              <a:off x="4478107" y="3459584"/>
              <a:ext cx="369320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4F09B87-B542-1692-4664-FEBF2E26F7EA}"/>
                </a:ext>
              </a:extLst>
            </p:cNvPr>
            <p:cNvGrpSpPr/>
            <p:nvPr/>
          </p:nvGrpSpPr>
          <p:grpSpPr>
            <a:xfrm>
              <a:off x="4475677" y="2667839"/>
              <a:ext cx="1211606" cy="184666"/>
              <a:chOff x="4431280" y="2586681"/>
              <a:chExt cx="1211606" cy="18466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F9EDA28-6CA3-CED7-4350-F3794F79C822}"/>
                  </a:ext>
                </a:extLst>
              </p:cNvPr>
              <p:cNvSpPr txBox="1"/>
              <p:nvPr/>
            </p:nvSpPr>
            <p:spPr>
              <a:xfrm>
                <a:off x="4835343" y="2586681"/>
                <a:ext cx="807543" cy="1846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pPr algn="l"/>
                <a:r>
                  <a:rPr lang="en-US" altLang="ko-KR" dirty="0"/>
                  <a:t>Match</a:t>
                </a:r>
                <a:endParaRPr lang="ko-KR" altLang="en-US" dirty="0"/>
              </a:p>
            </p:txBody>
          </p: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845E567B-0C4B-616C-C945-D268D4EE4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1280" y="2679014"/>
                <a:ext cx="369320" cy="0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064791"/>
              </p:ext>
            </p:extLst>
          </p:nvPr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906A34-1DCF-AB43-F885-2D2C841BAC09}"/>
              </a:ext>
            </a:extLst>
          </p:cNvPr>
          <p:cNvSpPr txBox="1"/>
          <p:nvPr/>
        </p:nvSpPr>
        <p:spPr>
          <a:xfrm>
            <a:off x="763031" y="8138881"/>
            <a:ext cx="384658" cy="38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①</a:t>
            </a:r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5363CAA-9980-DF30-D3FC-42685365492E}"/>
              </a:ext>
            </a:extLst>
          </p:cNvPr>
          <p:cNvSpPr txBox="1"/>
          <p:nvPr/>
        </p:nvSpPr>
        <p:spPr>
          <a:xfrm>
            <a:off x="1231245" y="8138881"/>
            <a:ext cx="38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②</a:t>
            </a:r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FED8ABF-BF20-4D6F-BAE8-DCE0C2FEE063}"/>
              </a:ext>
            </a:extLst>
          </p:cNvPr>
          <p:cNvSpPr txBox="1"/>
          <p:nvPr/>
        </p:nvSpPr>
        <p:spPr>
          <a:xfrm>
            <a:off x="3020529" y="8135006"/>
            <a:ext cx="38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③</a:t>
            </a:r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635188C-B911-16B3-123A-12186AD2D1CB}"/>
              </a:ext>
            </a:extLst>
          </p:cNvPr>
          <p:cNvSpPr txBox="1"/>
          <p:nvPr/>
        </p:nvSpPr>
        <p:spPr>
          <a:xfrm>
            <a:off x="1186254" y="9471443"/>
            <a:ext cx="3181814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&lt; Greedy 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8619CD37-B5D3-D708-1533-78A10F531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73" y="2493155"/>
            <a:ext cx="5149927" cy="260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866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Wildcard Pattern Matching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40534"/>
              </p:ext>
            </p:extLst>
          </p:nvPr>
        </p:nvGraphicFramePr>
        <p:xfrm>
          <a:off x="73515" y="851364"/>
          <a:ext cx="291655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6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 &amp;&amp; 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'?' ||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 &amp;&amp;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-1)// not match, no wildcard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no match, * isn't empty sequence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++)//When '*' appears behind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92D8F5-C59F-AA6E-4D2A-2C8023C7C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543950"/>
              </p:ext>
            </p:extLst>
          </p:nvPr>
        </p:nvGraphicFramePr>
        <p:xfrm>
          <a:off x="3116497" y="851364"/>
          <a:ext cx="2864168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4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n==0;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true;// empty pattern and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if(p[j-1]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if(p[j-1]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if(p[j-1] == '?' || s[i-1] == p[j-1])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CCD5C0-5E70-5373-906C-3674E5FD3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53231"/>
              </p:ext>
            </p:extLst>
          </p:nvPr>
        </p:nvGraphicFramePr>
        <p:xfrm>
          <a:off x="6107092" y="851364"/>
          <a:ext cx="572325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2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p, int n, int 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&amp;&amp;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while(m &gt;=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if(p[m] !=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if(p[m]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n-1, 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n, m-1,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if(p[m] != s[n] &amp;&amp; p[m] != '?')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n-1, m-1,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B3A5632-F342-5AD8-48B7-29E4091D0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625621"/>
              </p:ext>
            </p:extLst>
          </p:nvPr>
        </p:nvGraphicFramePr>
        <p:xfrm>
          <a:off x="73515" y="3867229"/>
          <a:ext cx="30800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0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false), cur(n+1,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if(p[k-1] !=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cur[0] = 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if(p[i-1]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cur[j-1]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if(p[i-1] == '?' || s[j-1] == p[i-1])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E49E77F-62ED-FF53-9B7A-A26A6028C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397769"/>
              </p:ext>
            </p:extLst>
          </p:nvPr>
        </p:nvGraphicFramePr>
        <p:xfrm>
          <a:off x="3333576" y="3867229"/>
          <a:ext cx="3424555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j = 0, start = -1, match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if(j&lt;m &amp;&amp; (p[j] == '?' || p[j]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if(j&lt;m &amp;&amp; p[j] ==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start = j;// keep position of last *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match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keep position of proper match started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move next word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if(start != -1){// no match but * exists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 = start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match++;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match;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while(j&lt;m &amp;&amp; p[j]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 ==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55862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800257"/>
              </p:ext>
            </p:extLst>
          </p:nvPr>
        </p:nvGraphicFramePr>
        <p:xfrm>
          <a:off x="125130" y="868119"/>
          <a:ext cx="61201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Matching where one String Contains Wildcard 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와일드카드 패턴이 주어지면 와일드카드 패턴이 문자열과 일치하는지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‘?’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단일 문자와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‘*’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문자 시퀀스와 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시퀀스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String Matching Contain Wildcard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167892B-D695-A95B-CB2F-A6DDF1E25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142272"/>
              </p:ext>
            </p:extLst>
          </p:nvPr>
        </p:nvGraphicFramePr>
        <p:xfrm>
          <a:off x="125130" y="2016676"/>
          <a:ext cx="378333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3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'\0' &amp;&amp; s[j] == '\0')// end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'*')//remove consecutive *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while(p[i+1]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 &amp;&amp; p[i+1] != '\0' &amp;&amp; s[j] == '\0')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'?' ||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i+1,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i+1, j)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abcdhghgbcd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0, 0)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4726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072476"/>
              </p:ext>
            </p:extLst>
          </p:nvPr>
        </p:nvGraphicFramePr>
        <p:xfrm>
          <a:off x="125130" y="868119"/>
          <a:ext cx="61201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Suffix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Suffix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38F4A8-05E8-0715-4092-A29B8D568D81}"/>
              </a:ext>
            </a:extLst>
          </p:cNvPr>
          <p:cNvSpPr/>
          <p:nvPr/>
        </p:nvSpPr>
        <p:spPr>
          <a:xfrm rot="2700000">
            <a:off x="8915616" y="865900"/>
            <a:ext cx="3810000" cy="9676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추후 작성 예정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09C3FB-8179-7989-C205-6DCE03187242}"/>
              </a:ext>
            </a:extLst>
          </p:cNvPr>
          <p:cNvSpPr/>
          <p:nvPr/>
        </p:nvSpPr>
        <p:spPr>
          <a:xfrm>
            <a:off x="2899333" y="2234152"/>
            <a:ext cx="7022883" cy="3301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/>
              <a:t>slide note </a:t>
            </a:r>
            <a:r>
              <a:rPr lang="ko-KR" altLang="en-US" sz="4000" b="1" dirty="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01147895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764404"/>
              </p:ext>
            </p:extLst>
          </p:nvPr>
        </p:nvGraphicFramePr>
        <p:xfrm>
          <a:off x="125130" y="868119"/>
          <a:ext cx="11552682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268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Divide and Conquer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더 작고 관리하기 쉬운 부분으로 나누고 각 부분을 개별적으로 해결한 다음 결합하여 원래 문제를 해결하는 전략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하위 문제가 필요함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분할 정복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동일한 하위 문제를 여러 번 평가하지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Divide: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문제를 하위 문제로 나누는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Conquer: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해결될 때까지 재귀적으로 호출하여 하위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Combine: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문제를 결합해 최종 솔루션 획득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Quick Sort, Merge Sort, Closest Pair of Points, Strassen’s Algorithm, Cooley-Tukey Fast Fourier Transform, Karatsuba algorithm for Fast Multiplication,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Median Finding, Min &amp; Max Finding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처리를 보장하면서 병렬로 문제 해결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캐시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 oblivious),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복잡성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반올림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(roundoff)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차선책 솔루션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Decrease &amp; Conquer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데이터의 크기를 줄여 문제를 해결하는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Divide &amp; conquer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문제를 하위 문제로 분할한다는 점은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search, min &amp; max finding, closest pair of points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문제가 해당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인스턴스에 대한 솔루션 시작하여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Decrease by constant: insertion sort, DFS, BFS, Topological sort, Permutation,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Decrease by constant factor: Binary search,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russian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peasant multiplication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Decrease by variable size: Computing median and selection problem, Interpolation search, Euclid’s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단순성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복잡성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Intro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707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439559"/>
              </p:ext>
            </p:extLst>
          </p:nvPr>
        </p:nvGraphicFramePr>
        <p:xfrm>
          <a:off x="125130" y="868119"/>
          <a:ext cx="1197483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 Theorem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 분석에서 발생하는 재발 관계를 해결하는데 사용되는 도구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점근적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표기법으로 알고리즘의 실행 시간을 결정하는데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재발 관계에 항상 정확한 솔루션을 제공하지는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T(n) = a * T(n/b) + f(n) [a, b, 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양의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문제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재귀에서 하위 문제의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(a&gt;= 1), n/b: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f(n):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외부에서 수행되는 작업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T(n) = a * T(n/b) +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 [ b&gt;1, k&gt;= 0, 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실수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a&gt;= 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if a &gt;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[log(b)a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if a =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 &gt; -1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p = -1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loglogn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p &lt; -1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if a &lt;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p&gt;=0 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p &lt; 0 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Search - T(n) = T(n/2) +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a = 1, b= 2, k = p 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1, a =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p&gt;-1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(log n)   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Merge Sort - T(n) = 2T(n/2) +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a = 2, b= 2, k=1, p 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2, a =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p&gt;-1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Master Theorem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29545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46457"/>
              </p:ext>
            </p:extLst>
          </p:nvPr>
        </p:nvGraphicFramePr>
        <p:xfrm>
          <a:off x="125130" y="868119"/>
          <a:ext cx="904430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pow(x,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[Naive, Recursion], O(log n) [Divide &amp; Conquer, pow], O(1) [Log2,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Exponent+Log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pow(x,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n)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390200"/>
              </p:ext>
            </p:extLst>
          </p:nvPr>
        </p:nvGraphicFramePr>
        <p:xfrm>
          <a:off x="2103180" y="1634691"/>
          <a:ext cx="19910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36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760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3F97F2F-DE09-F2E2-FA3C-601F8CDC2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732833"/>
              </p:ext>
            </p:extLst>
          </p:nvPr>
        </p:nvGraphicFramePr>
        <p:xfrm>
          <a:off x="4247658" y="1634691"/>
          <a:ext cx="3526155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6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F9A2EFC-64B5-D3E1-87B0-DF6546366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96131"/>
              </p:ext>
            </p:extLst>
          </p:nvPr>
        </p:nvGraphicFramePr>
        <p:xfrm>
          <a:off x="7927249" y="1634691"/>
          <a:ext cx="252920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92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Power_DivideConquerOtp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n&gt;&gt;1);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 *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B5F044-127B-462C-32BA-667642819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564967"/>
              </p:ext>
            </p:extLst>
          </p:nvPr>
        </p:nvGraphicFramePr>
        <p:xfrm>
          <a:off x="125130" y="3215464"/>
          <a:ext cx="32483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83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87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903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Power_DivideConquerOtpWithNeg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(double x, int n){// O(log |n|)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Power_DivideConquerOtpWithNeg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if((n &amp; 1) == 0)// must insert () for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opeartor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x *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temp * temp /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422FD5B-B852-B960-CD26-12EB33966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776087"/>
              </p:ext>
            </p:extLst>
          </p:nvPr>
        </p:nvGraphicFramePr>
        <p:xfrm>
          <a:off x="8088265" y="3215464"/>
          <a:ext cx="1781493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949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Power_Log2(int x, int n){//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round(pow(2, log2(x)*n));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3DA531E-5E0D-4A58-E088-8900FCBC0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484779"/>
              </p:ext>
            </p:extLst>
          </p:nvPr>
        </p:nvGraphicFramePr>
        <p:xfrm>
          <a:off x="9972178" y="3215464"/>
          <a:ext cx="193706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100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Power_ExpoLog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 = exp(log(x) *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 = round(res);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691A706-105F-487A-13F5-425FEA1E5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620942"/>
              </p:ext>
            </p:extLst>
          </p:nvPr>
        </p:nvGraphicFramePr>
        <p:xfrm>
          <a:off x="3475892" y="3215464"/>
          <a:ext cx="2018030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492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Power_InBuilt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pow(x,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D42422A-10E9-CEFE-723F-4CC301AA8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745577"/>
              </p:ext>
            </p:extLst>
          </p:nvPr>
        </p:nvGraphicFramePr>
        <p:xfrm>
          <a:off x="5596341" y="3215464"/>
          <a:ext cx="238950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9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85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99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Power_BinaryOperator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while(n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*=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x *=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D86DD99-6FA5-1C50-9D91-617A8C4EE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06433"/>
              </p:ext>
            </p:extLst>
          </p:nvPr>
        </p:nvGraphicFramePr>
        <p:xfrm>
          <a:off x="133327" y="1634691"/>
          <a:ext cx="1816418" cy="92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12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pow 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pow *=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61487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500235"/>
              </p:ext>
            </p:extLst>
          </p:nvPr>
        </p:nvGraphicFramePr>
        <p:xfrm>
          <a:off x="125130" y="868119"/>
          <a:ext cx="508736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3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Karatsuba Algorithm for Fast Multiplication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두 문자열의 곱을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영역으로 분할한 후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(2)3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1.59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1-bit Full Adder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A, B, C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(carry) 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S(sum) = A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Cin,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AB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endParaRPr lang="en-US" altLang="ko-KR" sz="12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n-bit ripple carry adder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adder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입력으로 받음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Karatsuba Algorithm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764381"/>
              </p:ext>
            </p:extLst>
          </p:nvPr>
        </p:nvGraphicFramePr>
        <p:xfrm>
          <a:off x="5358029" y="875324"/>
          <a:ext cx="57042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42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MakeEqualStringLength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if(len1 &lt;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&lt;len2-len1;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s1 = '0'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if(len1 &gt; len2)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&lt;len1-len2;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s2 = '0' +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len1;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AddBitToString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Ripple Carry Adder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MakeEqualStringLength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carry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=len-1;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--){// from 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first = s1.at(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second = s2.at(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sum = first ^ second ^ carry + '0';// Sum = A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Carry (2bit adder), +'0' is used for converting integer to ASCII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 = (char)sum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carry = (first &amp; second) | (second &amp; carry) | (first &amp; carry);//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A*B + A*Cin + B*Cin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if(carry)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 = '1'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MultipleSingleBit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(s1[0]-'0') * (s2[0]-'0');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2^(n/2)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[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contain leftmost and rightmost n/2 bits of X]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2^(n.2)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[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contain leftmost and rightmost n/2 bits of Y]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left = floor(n/2), right = ceil(n/2) [if n is odd, left &lt; right]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XY = 2^(2ceil(n/2))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+ 2^(ceil(n/2)) * [(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Xl+Xr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Yl+Yr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XrYr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MakeEqualStringLength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MultipleSingleBit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n/2;// auto floor()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n-l;// remainder / ceil()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xl = s1.substr(0,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int p1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XlYl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int p2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XrYr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int p3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AddBitToString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AddBitToString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));//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Xl+Xr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Yl+Yr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p1 * (1&lt;&lt;(2*r)) + (p3-p1-p2) * (1&lt;&lt;r) + p2;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8175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Karatsuba Algorithm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6EDEF20-EE5A-D53B-CD1E-F9FEA1329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29195"/>
              </p:ext>
            </p:extLst>
          </p:nvPr>
        </p:nvGraphicFramePr>
        <p:xfrm>
          <a:off x="89407" y="868118"/>
          <a:ext cx="10794683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646805">
                  <a:extLst>
                    <a:ext uri="{9D8B030D-6E8A-4147-A177-3AD203B41FA5}">
                      <a16:colId xmlns:a16="http://schemas.microsoft.com/office/drawing/2014/main" val="3561499016"/>
                    </a:ext>
                  </a:extLst>
                </a:gridCol>
                <a:gridCol w="2284730">
                  <a:extLst>
                    <a:ext uri="{9D8B030D-6E8A-4147-A177-3AD203B41FA5}">
                      <a16:colId xmlns:a16="http://schemas.microsoft.com/office/drawing/2014/main" val="1033209506"/>
                    </a:ext>
                  </a:extLst>
                </a:gridCol>
                <a:gridCol w="2311718">
                  <a:extLst>
                    <a:ext uri="{9D8B030D-6E8A-4147-A177-3AD203B41FA5}">
                      <a16:colId xmlns:a16="http://schemas.microsoft.com/office/drawing/2014/main" val="3075328344"/>
                    </a:ext>
                  </a:extLst>
                </a:gridCol>
              </a:tblGrid>
              <a:tr h="142198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BinaryMultiplier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MakeMultiplication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sum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&lt;s2.length();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digit = s2[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if(digit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shift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s2.size()-(i+1));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(shift,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shift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= shift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shift;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s1.size()-1, j = s2.size()-1;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 || j &gt;= 0 || s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+=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&gt;=0) ?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'0' :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+= (j&gt;=0) ? s2[j] - '0' :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char(s % 2 + '0')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BinaryStringToDecimal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"Binary: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unsigned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'1')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pow(2,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()-1-i);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"Decimal: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Karatsuba{//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len1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len2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if(len1 &lt;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&lt;len2-len1;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s1 = '0'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len2;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if(len1 &gt; len2)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&lt;len1-len2;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s2 = '0' +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carry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first = s1.at(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second = s2.at(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sum = (first ^ second ^ carry)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(char)sum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carry = (first &amp; second) | (second &amp; carry) | (first &amp; carry);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if(carry)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'1'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Multiply(string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(s2[0]-'0' == 1) &amp;&amp; (s1[0]-'0' == 1) ? "1" : "0";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n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 = n -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xl = s1.substr(0,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p1 = Multiply(xl,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p2 = Multiply(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p3 = Multiply(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2*(n-n/2)), p2),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Substraction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(p3,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p2)), n-(n/2)));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DecimalToBinary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"0";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while(n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num = n %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stringstream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ss &lt;&lt;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ss.str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n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Substraction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]-'0') - (s2[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]-'0');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if(diff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DecimalToBinary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(diff)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j=i-1;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s1[j] = (s1[j]-'0'-1) % 10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if(s1[j] != '1')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DecimalToBinary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(diff+2)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shift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= shift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shift;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"1100";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s2 = "1010";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if(len1 &lt;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&lt;len2-len1;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s1 = '0'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if(len1 &gt;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&lt;len1-len2;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s2 = '0' +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BinaryMultiplier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classic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obj.MakeMultiplication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obj.BinaryStringToDecimal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(classic);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Karatsuba obj2;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kara = obj2.Multiply(s1,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obj.BinaryStringToDecimal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(kara);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52735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352791"/>
              </p:ext>
            </p:extLst>
          </p:nvPr>
        </p:nvGraphicFramePr>
        <p:xfrm>
          <a:off x="125130" y="868119"/>
          <a:ext cx="973321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32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볼록 껍질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주어진 점 세트를 포함하는 가장 작은 볼록 다각형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점들이 있으면 가장 바깥쪽 점들을 이어 테두리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중요성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윤곽선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[Convex Hull]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1D42DA01-F709-5A56-1B2B-70ECC09DD0E5}"/>
              </a:ext>
            </a:extLst>
          </p:cNvPr>
          <p:cNvGrpSpPr/>
          <p:nvPr/>
        </p:nvGrpSpPr>
        <p:grpSpPr>
          <a:xfrm>
            <a:off x="4325302" y="2459438"/>
            <a:ext cx="2983570" cy="2143184"/>
            <a:chOff x="4325302" y="2459438"/>
            <a:chExt cx="2983570" cy="2143184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D8A2FD9-4D68-332C-1C2E-4C232C7D7A1F}"/>
                </a:ext>
              </a:extLst>
            </p:cNvPr>
            <p:cNvSpPr/>
            <p:nvPr/>
          </p:nvSpPr>
          <p:spPr>
            <a:xfrm>
              <a:off x="4647625" y="3930383"/>
              <a:ext cx="159646" cy="1596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0BF39F0-4FE7-0695-1372-960E2A2B0B96}"/>
                </a:ext>
              </a:extLst>
            </p:cNvPr>
            <p:cNvSpPr/>
            <p:nvPr/>
          </p:nvSpPr>
          <p:spPr>
            <a:xfrm>
              <a:off x="5931587" y="3494640"/>
              <a:ext cx="159646" cy="1596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61E636-0FE5-0AC7-41F1-1F1A5B72902E}"/>
                </a:ext>
              </a:extLst>
            </p:cNvPr>
            <p:cNvSpPr/>
            <p:nvPr/>
          </p:nvSpPr>
          <p:spPr>
            <a:xfrm>
              <a:off x="6597000" y="2681575"/>
              <a:ext cx="159646" cy="15964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582797-AF0D-AD57-CD64-D396C25AC0AE}"/>
                </a:ext>
              </a:extLst>
            </p:cNvPr>
            <p:cNvSpPr txBox="1"/>
            <p:nvPr/>
          </p:nvSpPr>
          <p:spPr>
            <a:xfrm>
              <a:off x="4325302" y="3705806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13083B-426C-3497-2179-94B34FA210A0}"/>
                </a:ext>
              </a:extLst>
            </p:cNvPr>
            <p:cNvSpPr txBox="1"/>
            <p:nvPr/>
          </p:nvSpPr>
          <p:spPr>
            <a:xfrm>
              <a:off x="5380316" y="3288292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4F7C0-4E26-900A-7EEC-5E5D8BA68E44}"/>
                </a:ext>
              </a:extLst>
            </p:cNvPr>
            <p:cNvSpPr txBox="1"/>
            <p:nvPr/>
          </p:nvSpPr>
          <p:spPr>
            <a:xfrm>
              <a:off x="5951982" y="2533352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3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3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7847CF8-A2A7-01B5-303B-8559FDEDDDB7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4807271" y="4010206"/>
              <a:ext cx="120413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1687005-3F5D-11A5-D015-0A9A8BA33B54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>
              <a:off x="6011410" y="3654286"/>
              <a:ext cx="0" cy="35592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B3C3F74-AF94-4063-1DEC-B453CE1A680D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6676823" y="2841221"/>
              <a:ext cx="0" cy="73324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8F8544D-C8DF-6645-8747-D627DC5F5C7C}"/>
                </a:ext>
              </a:extLst>
            </p:cNvPr>
            <p:cNvCxnSpPr>
              <a:stCxn id="22" idx="6"/>
            </p:cNvCxnSpPr>
            <p:nvPr/>
          </p:nvCxnSpPr>
          <p:spPr>
            <a:xfrm>
              <a:off x="6091233" y="3574463"/>
              <a:ext cx="58559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BCB13D0-AD67-FA1B-7887-297649BDF99C}"/>
                </a:ext>
              </a:extLst>
            </p:cNvPr>
            <p:cNvSpPr txBox="1"/>
            <p:nvPr/>
          </p:nvSpPr>
          <p:spPr>
            <a:xfrm>
              <a:off x="5092551" y="4014843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4E6B5-A282-F448-2375-3190DB319C0A}"/>
                </a:ext>
              </a:extLst>
            </p:cNvPr>
            <p:cNvSpPr txBox="1"/>
            <p:nvPr/>
          </p:nvSpPr>
          <p:spPr>
            <a:xfrm>
              <a:off x="5880625" y="3788756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1A0189C-4872-CA76-3029-93C82130FF09}"/>
                </a:ext>
              </a:extLst>
            </p:cNvPr>
            <p:cNvSpPr txBox="1"/>
            <p:nvPr/>
          </p:nvSpPr>
          <p:spPr>
            <a:xfrm>
              <a:off x="5968249" y="3385557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3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1FFA9D-1EAB-41CC-D33F-D4F6FBA1F57A}"/>
                </a:ext>
              </a:extLst>
            </p:cNvPr>
            <p:cNvSpPr txBox="1"/>
            <p:nvPr/>
          </p:nvSpPr>
          <p:spPr>
            <a:xfrm>
              <a:off x="6584031" y="3117468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3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6D60A37-B749-EEE2-7025-811AB5A0B1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7448" y="3784309"/>
              <a:ext cx="664545" cy="228216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9C6DB56-5EFD-BC6F-57E9-AAAE2D99C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1993" y="3568822"/>
              <a:ext cx="625750" cy="21489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488E4A0-5E34-706B-D35A-7B8B5078E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1162" y="3107713"/>
              <a:ext cx="384467" cy="46443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CB4A004-5CC9-A646-E637-0641C30F1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7001" y="2764531"/>
              <a:ext cx="276279" cy="33374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598ED3D9-50B2-10E7-8500-18CB4B6F7F1A}"/>
                </a:ext>
              </a:extLst>
            </p:cNvPr>
            <p:cNvGrpSpPr/>
            <p:nvPr/>
          </p:nvGrpSpPr>
          <p:grpSpPr>
            <a:xfrm>
              <a:off x="4883989" y="3404864"/>
              <a:ext cx="724841" cy="349511"/>
              <a:chOff x="572119" y="3179578"/>
              <a:chExt cx="724841" cy="349511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E3A25E3-F28C-FD98-406A-DB4E6F13F7E9}"/>
                  </a:ext>
                </a:extLst>
              </p:cNvPr>
              <p:cNvSpPr txBox="1"/>
              <p:nvPr/>
            </p:nvSpPr>
            <p:spPr>
              <a:xfrm>
                <a:off x="572119" y="3367506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/>
                  <a:t>(x</a:t>
                </a:r>
                <a:r>
                  <a:rPr lang="en-US" altLang="ko-KR" sz="1050" baseline="-25000" dirty="0"/>
                  <a:t>2</a:t>
                </a:r>
                <a:r>
                  <a:rPr lang="en-US" altLang="ko-KR" sz="1050" dirty="0"/>
                  <a:t>-x</a:t>
                </a:r>
                <a:r>
                  <a:rPr lang="en-US" altLang="ko-KR" sz="1050" baseline="-25000" dirty="0"/>
                  <a:t>1</a:t>
                </a:r>
                <a:r>
                  <a:rPr lang="en-US" altLang="ko-KR" sz="1050" dirty="0"/>
                  <a:t>)</a:t>
                </a:r>
                <a:endParaRPr lang="ko-KR" altLang="en-US" sz="9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F6DE416-3F78-7C54-EFEC-2918CE9506AF}"/>
                  </a:ext>
                </a:extLst>
              </p:cNvPr>
              <p:cNvSpPr txBox="1"/>
              <p:nvPr/>
            </p:nvSpPr>
            <p:spPr>
              <a:xfrm>
                <a:off x="572119" y="3179578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/>
                  <a:t>(y</a:t>
                </a:r>
                <a:r>
                  <a:rPr lang="en-US" altLang="ko-KR" sz="1050" baseline="-25000" dirty="0"/>
                  <a:t>2</a:t>
                </a:r>
                <a:r>
                  <a:rPr lang="en-US" altLang="ko-KR" sz="1050" dirty="0"/>
                  <a:t>-y</a:t>
                </a:r>
                <a:r>
                  <a:rPr lang="en-US" altLang="ko-KR" sz="1050" baseline="-25000" dirty="0"/>
                  <a:t>1</a:t>
                </a:r>
                <a:r>
                  <a:rPr lang="en-US" altLang="ko-KR" sz="1050" dirty="0"/>
                  <a:t>)</a:t>
                </a:r>
                <a:endParaRPr lang="ko-KR" altLang="en-US" sz="900" dirty="0"/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5267A63C-A4A8-D18A-8A78-BDF1E528F0EC}"/>
                  </a:ext>
                </a:extLst>
              </p:cNvPr>
              <p:cNvCxnSpPr/>
              <p:nvPr/>
            </p:nvCxnSpPr>
            <p:spPr>
              <a:xfrm>
                <a:off x="717113" y="3367003"/>
                <a:ext cx="434852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8E8EA5F5-32E4-4295-6A1A-9FB8DE325BE0}"/>
                </a:ext>
              </a:extLst>
            </p:cNvPr>
            <p:cNvGrpSpPr/>
            <p:nvPr/>
          </p:nvGrpSpPr>
          <p:grpSpPr>
            <a:xfrm>
              <a:off x="5764190" y="2824396"/>
              <a:ext cx="724841" cy="349511"/>
              <a:chOff x="1452320" y="2599110"/>
              <a:chExt cx="724841" cy="349511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0713133-6AAB-ADD1-07FE-D8562F0BCDA0}"/>
                  </a:ext>
                </a:extLst>
              </p:cNvPr>
              <p:cNvSpPr txBox="1"/>
              <p:nvPr/>
            </p:nvSpPr>
            <p:spPr>
              <a:xfrm>
                <a:off x="1452320" y="2787038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rgbClr val="FF0000"/>
                    </a:solidFill>
                  </a:rPr>
                  <a:t>(x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3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-x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)</a:t>
                </a:r>
                <a:endParaRPr lang="ko-KR" altLang="en-US" sz="9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DB24925-198D-5243-6C89-519C513B872E}"/>
                  </a:ext>
                </a:extLst>
              </p:cNvPr>
              <p:cNvSpPr txBox="1"/>
              <p:nvPr/>
            </p:nvSpPr>
            <p:spPr>
              <a:xfrm>
                <a:off x="1452320" y="2599110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rgbClr val="FF0000"/>
                    </a:solidFill>
                  </a:rPr>
                  <a:t>(y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3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-y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)</a:t>
                </a:r>
                <a:endParaRPr lang="ko-KR" altLang="en-US" sz="9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EFAB5E98-3B94-0B8A-789A-861D92F3C93A}"/>
                  </a:ext>
                </a:extLst>
              </p:cNvPr>
              <p:cNvCxnSpPr/>
              <p:nvPr/>
            </p:nvCxnSpPr>
            <p:spPr>
              <a:xfrm>
                <a:off x="1597314" y="2786535"/>
                <a:ext cx="43485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4347C7E-BA2B-19E1-2E19-5AFF46EE6494}"/>
                </a:ext>
              </a:extLst>
            </p:cNvPr>
            <p:cNvSpPr/>
            <p:nvPr/>
          </p:nvSpPr>
          <p:spPr>
            <a:xfrm>
              <a:off x="4325302" y="2459438"/>
              <a:ext cx="2983570" cy="214318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E52D0BE-7A3C-45A9-6C9A-F0AB517F2944}"/>
                </a:ext>
              </a:extLst>
            </p:cNvPr>
            <p:cNvSpPr txBox="1"/>
            <p:nvPr/>
          </p:nvSpPr>
          <p:spPr>
            <a:xfrm>
              <a:off x="4542552" y="4263300"/>
              <a:ext cx="2549069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600" dirty="0">
                  <a:solidFill>
                    <a:schemeClr val="tx1"/>
                  </a:solidFill>
                </a:rPr>
                <a:t>&lt; 3-points Orientation &gt;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8078DFE-311F-FF20-DD0B-70692F4D5EF0}"/>
              </a:ext>
            </a:extLst>
          </p:cNvPr>
          <p:cNvGrpSpPr/>
          <p:nvPr/>
        </p:nvGrpSpPr>
        <p:grpSpPr>
          <a:xfrm>
            <a:off x="4352486" y="5180359"/>
            <a:ext cx="5400597" cy="1414399"/>
            <a:chOff x="4356529" y="4724750"/>
            <a:chExt cx="5400597" cy="1414399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FFB935E-6BFA-35D5-01AA-19030FF8C09E}"/>
                </a:ext>
              </a:extLst>
            </p:cNvPr>
            <p:cNvGrpSpPr/>
            <p:nvPr/>
          </p:nvGrpSpPr>
          <p:grpSpPr>
            <a:xfrm>
              <a:off x="4356529" y="4724750"/>
              <a:ext cx="1397884" cy="356407"/>
              <a:chOff x="210046" y="4561964"/>
              <a:chExt cx="1397884" cy="356407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EA95E638-C8A8-AD1E-A5C7-6DF4090E2C78}"/>
                  </a:ext>
                </a:extLst>
              </p:cNvPr>
              <p:cNvGrpSpPr/>
              <p:nvPr/>
            </p:nvGrpSpPr>
            <p:grpSpPr>
              <a:xfrm>
                <a:off x="210046" y="4568860"/>
                <a:ext cx="724841" cy="349511"/>
                <a:chOff x="572119" y="3179578"/>
                <a:chExt cx="724841" cy="349511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F462B9D-9A3D-0F18-557A-BF29798EDCB8}"/>
                    </a:ext>
                  </a:extLst>
                </p:cNvPr>
                <p:cNvSpPr txBox="1"/>
                <p:nvPr/>
              </p:nvSpPr>
              <p:spPr>
                <a:xfrm>
                  <a:off x="572119" y="3367506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(x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-x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C20EED5-D2CA-EFEE-E575-EE7D1A942712}"/>
                    </a:ext>
                  </a:extLst>
                </p:cNvPr>
                <p:cNvSpPr txBox="1"/>
                <p:nvPr/>
              </p:nvSpPr>
              <p:spPr>
                <a:xfrm>
                  <a:off x="572119" y="317957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(y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-y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E995B12-2605-1C26-569F-CCB503CBB835}"/>
                    </a:ext>
                  </a:extLst>
                </p:cNvPr>
                <p:cNvCxnSpPr/>
                <p:nvPr/>
              </p:nvCxnSpPr>
              <p:spPr>
                <a:xfrm>
                  <a:off x="717113" y="3367003"/>
                  <a:ext cx="434852" cy="0"/>
                </a:xfrm>
                <a:prstGeom prst="line">
                  <a:avLst/>
                </a:prstGeom>
                <a:ln w="1905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4FEA79F4-EC8D-83B0-27C1-05F34D59AC7F}"/>
                  </a:ext>
                </a:extLst>
              </p:cNvPr>
              <p:cNvGrpSpPr/>
              <p:nvPr/>
            </p:nvGrpSpPr>
            <p:grpSpPr>
              <a:xfrm>
                <a:off x="883089" y="4561964"/>
                <a:ext cx="724841" cy="349511"/>
                <a:chOff x="1452320" y="2599110"/>
                <a:chExt cx="724841" cy="349511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9E77BDA-E10F-D9F2-D6D1-AD2998BD6037}"/>
                    </a:ext>
                  </a:extLst>
                </p:cNvPr>
                <p:cNvSpPr txBox="1"/>
                <p:nvPr/>
              </p:nvSpPr>
              <p:spPr>
                <a:xfrm>
                  <a:off x="1452320" y="278703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B64D6E2-E141-D338-5B96-AD40DE82A343}"/>
                    </a:ext>
                  </a:extLst>
                </p:cNvPr>
                <p:cNvSpPr txBox="1"/>
                <p:nvPr/>
              </p:nvSpPr>
              <p:spPr>
                <a:xfrm>
                  <a:off x="1452320" y="2599110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F44A2EAE-E5C0-4932-D30C-ECE414386FC6}"/>
                    </a:ext>
                  </a:extLst>
                </p:cNvPr>
                <p:cNvCxnSpPr/>
                <p:nvPr/>
              </p:nvCxnSpPr>
              <p:spPr>
                <a:xfrm>
                  <a:off x="1597314" y="2786535"/>
                  <a:ext cx="4348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704D661-0222-9A2A-575F-A665227EC864}"/>
                  </a:ext>
                </a:extLst>
              </p:cNvPr>
              <p:cNvSpPr txBox="1"/>
              <p:nvPr/>
            </p:nvSpPr>
            <p:spPr>
              <a:xfrm>
                <a:off x="778157" y="4663248"/>
                <a:ext cx="262438" cy="18607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dirty="0">
                    <a:solidFill>
                      <a:schemeClr val="tx1"/>
                    </a:solidFill>
                  </a:rPr>
                  <a:t>=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13DACD31-8C66-224A-29CC-2CEEB1B1D7F1}"/>
                </a:ext>
              </a:extLst>
            </p:cNvPr>
            <p:cNvGrpSpPr/>
            <p:nvPr/>
          </p:nvGrpSpPr>
          <p:grpSpPr>
            <a:xfrm>
              <a:off x="4356529" y="5253746"/>
              <a:ext cx="1397884" cy="356407"/>
              <a:chOff x="215572" y="5093934"/>
              <a:chExt cx="1397884" cy="356407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19F50398-EEE5-9DBB-9385-AE1A7D25F875}"/>
                  </a:ext>
                </a:extLst>
              </p:cNvPr>
              <p:cNvGrpSpPr/>
              <p:nvPr/>
            </p:nvGrpSpPr>
            <p:grpSpPr>
              <a:xfrm>
                <a:off x="215572" y="5100830"/>
                <a:ext cx="724841" cy="349511"/>
                <a:chOff x="572119" y="3179578"/>
                <a:chExt cx="724841" cy="349511"/>
              </a:xfrm>
            </p:grpSpPr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9553004-957B-37F8-98C9-57D833AECCB0}"/>
                    </a:ext>
                  </a:extLst>
                </p:cNvPr>
                <p:cNvSpPr txBox="1"/>
                <p:nvPr/>
              </p:nvSpPr>
              <p:spPr>
                <a:xfrm>
                  <a:off x="572119" y="3367506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(x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-x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44D6C27-88B4-90F5-6626-C4BE57B7F7E4}"/>
                    </a:ext>
                  </a:extLst>
                </p:cNvPr>
                <p:cNvSpPr txBox="1"/>
                <p:nvPr/>
              </p:nvSpPr>
              <p:spPr>
                <a:xfrm>
                  <a:off x="572119" y="317957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(y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-y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CB37C6DE-D09F-65FC-85DD-B704891481DD}"/>
                    </a:ext>
                  </a:extLst>
                </p:cNvPr>
                <p:cNvCxnSpPr/>
                <p:nvPr/>
              </p:nvCxnSpPr>
              <p:spPr>
                <a:xfrm>
                  <a:off x="717113" y="3367003"/>
                  <a:ext cx="434852" cy="0"/>
                </a:xfrm>
                <a:prstGeom prst="line">
                  <a:avLst/>
                </a:prstGeom>
                <a:ln w="1905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16E3692-812F-7E09-8DDC-695CA79DA52D}"/>
                  </a:ext>
                </a:extLst>
              </p:cNvPr>
              <p:cNvGrpSpPr/>
              <p:nvPr/>
            </p:nvGrpSpPr>
            <p:grpSpPr>
              <a:xfrm>
                <a:off x="888615" y="5093934"/>
                <a:ext cx="724841" cy="349511"/>
                <a:chOff x="1452320" y="2599110"/>
                <a:chExt cx="724841" cy="349511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A510A22D-1966-0853-BA82-0BB934DD47EA}"/>
                    </a:ext>
                  </a:extLst>
                </p:cNvPr>
                <p:cNvSpPr txBox="1"/>
                <p:nvPr/>
              </p:nvSpPr>
              <p:spPr>
                <a:xfrm>
                  <a:off x="1452320" y="278703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750503D-3B15-886B-2661-BDC2C0B1700D}"/>
                    </a:ext>
                  </a:extLst>
                </p:cNvPr>
                <p:cNvSpPr txBox="1"/>
                <p:nvPr/>
              </p:nvSpPr>
              <p:spPr>
                <a:xfrm>
                  <a:off x="1452320" y="2599110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44FA522A-D509-7D63-E602-DC09B1E1E6EF}"/>
                    </a:ext>
                  </a:extLst>
                </p:cNvPr>
                <p:cNvCxnSpPr/>
                <p:nvPr/>
              </p:nvCxnSpPr>
              <p:spPr>
                <a:xfrm>
                  <a:off x="1597314" y="2786535"/>
                  <a:ext cx="4348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80D3A-183A-5011-169B-21ADE80B8BD1}"/>
                  </a:ext>
                </a:extLst>
              </p:cNvPr>
              <p:cNvSpPr txBox="1"/>
              <p:nvPr/>
            </p:nvSpPr>
            <p:spPr>
              <a:xfrm>
                <a:off x="783683" y="5195218"/>
                <a:ext cx="262438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chemeClr val="tx1"/>
                    </a:solidFill>
                  </a:rPr>
                  <a:t>&gt;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41ABF04-A447-EABD-DBC3-3823157129CC}"/>
                </a:ext>
              </a:extLst>
            </p:cNvPr>
            <p:cNvGrpSpPr/>
            <p:nvPr/>
          </p:nvGrpSpPr>
          <p:grpSpPr>
            <a:xfrm>
              <a:off x="4356529" y="5782742"/>
              <a:ext cx="1397884" cy="356407"/>
              <a:chOff x="215572" y="5093934"/>
              <a:chExt cx="1397884" cy="356407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65844DA7-8E3C-A1D1-9CBA-BE352505BF58}"/>
                  </a:ext>
                </a:extLst>
              </p:cNvPr>
              <p:cNvGrpSpPr/>
              <p:nvPr/>
            </p:nvGrpSpPr>
            <p:grpSpPr>
              <a:xfrm>
                <a:off x="215572" y="5100830"/>
                <a:ext cx="724841" cy="349511"/>
                <a:chOff x="572119" y="3179578"/>
                <a:chExt cx="724841" cy="349511"/>
              </a:xfrm>
            </p:grpSpPr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5AD9649-D68B-4568-0B6F-066AE771EF94}"/>
                    </a:ext>
                  </a:extLst>
                </p:cNvPr>
                <p:cNvSpPr txBox="1"/>
                <p:nvPr/>
              </p:nvSpPr>
              <p:spPr>
                <a:xfrm>
                  <a:off x="572119" y="3367506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(x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-x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8ED6DD1-35D8-8BDB-3D75-EB21BA99E8A8}"/>
                    </a:ext>
                  </a:extLst>
                </p:cNvPr>
                <p:cNvSpPr txBox="1"/>
                <p:nvPr/>
              </p:nvSpPr>
              <p:spPr>
                <a:xfrm>
                  <a:off x="572119" y="317957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(y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-y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76594267-DC82-00A8-142D-47A10E58F9DA}"/>
                    </a:ext>
                  </a:extLst>
                </p:cNvPr>
                <p:cNvCxnSpPr/>
                <p:nvPr/>
              </p:nvCxnSpPr>
              <p:spPr>
                <a:xfrm>
                  <a:off x="717113" y="3367003"/>
                  <a:ext cx="434852" cy="0"/>
                </a:xfrm>
                <a:prstGeom prst="line">
                  <a:avLst/>
                </a:prstGeom>
                <a:ln w="1905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3DA65A1E-FCB8-00F8-6E72-72DEF5F99B06}"/>
                  </a:ext>
                </a:extLst>
              </p:cNvPr>
              <p:cNvGrpSpPr/>
              <p:nvPr/>
            </p:nvGrpSpPr>
            <p:grpSpPr>
              <a:xfrm>
                <a:off x="888615" y="5093934"/>
                <a:ext cx="724841" cy="349511"/>
                <a:chOff x="1452320" y="2599110"/>
                <a:chExt cx="724841" cy="349511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266EA48-62A4-0F0A-2852-E0F5FFB3873A}"/>
                    </a:ext>
                  </a:extLst>
                </p:cNvPr>
                <p:cNvSpPr txBox="1"/>
                <p:nvPr/>
              </p:nvSpPr>
              <p:spPr>
                <a:xfrm>
                  <a:off x="1452320" y="278703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B1238E1A-50BF-F682-3E7B-642F1941A0BC}"/>
                    </a:ext>
                  </a:extLst>
                </p:cNvPr>
                <p:cNvSpPr txBox="1"/>
                <p:nvPr/>
              </p:nvSpPr>
              <p:spPr>
                <a:xfrm>
                  <a:off x="1452320" y="2599110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1DB2E228-9168-E596-54D5-4DAF425EB501}"/>
                    </a:ext>
                  </a:extLst>
                </p:cNvPr>
                <p:cNvCxnSpPr/>
                <p:nvPr/>
              </p:nvCxnSpPr>
              <p:spPr>
                <a:xfrm>
                  <a:off x="1597314" y="2786535"/>
                  <a:ext cx="4348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8F7BE14-9E47-0FB1-BCA4-09D84132C295}"/>
                  </a:ext>
                </a:extLst>
              </p:cNvPr>
              <p:cNvSpPr txBox="1"/>
              <p:nvPr/>
            </p:nvSpPr>
            <p:spPr>
              <a:xfrm>
                <a:off x="783683" y="5195218"/>
                <a:ext cx="262438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chemeClr val="tx1"/>
                    </a:solidFill>
                  </a:rPr>
                  <a:t>&lt;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2FAF635-81EB-6F25-E075-D4C036C6B33C}"/>
                </a:ext>
              </a:extLst>
            </p:cNvPr>
            <p:cNvSpPr txBox="1"/>
            <p:nvPr/>
          </p:nvSpPr>
          <p:spPr>
            <a:xfrm>
              <a:off x="5685868" y="4860564"/>
              <a:ext cx="262438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B20585C-0DEE-C414-90C5-8ADDD255D3F0}"/>
                </a:ext>
              </a:extLst>
            </p:cNvPr>
            <p:cNvSpPr txBox="1"/>
            <p:nvPr/>
          </p:nvSpPr>
          <p:spPr>
            <a:xfrm>
              <a:off x="5685868" y="5360779"/>
              <a:ext cx="262438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24331C3-BB6E-C6EF-AF8D-E918200CED25}"/>
                </a:ext>
              </a:extLst>
            </p:cNvPr>
            <p:cNvSpPr txBox="1"/>
            <p:nvPr/>
          </p:nvSpPr>
          <p:spPr>
            <a:xfrm>
              <a:off x="5685868" y="5876455"/>
              <a:ext cx="262438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B198E2E-C4B1-ACF6-EFA3-22FD2AECA1E3}"/>
                </a:ext>
              </a:extLst>
            </p:cNvPr>
            <p:cNvSpPr txBox="1"/>
            <p:nvPr/>
          </p:nvSpPr>
          <p:spPr>
            <a:xfrm>
              <a:off x="5968249" y="4846734"/>
              <a:ext cx="3515409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rgbClr val="FF0000"/>
                  </a:solidFill>
                </a:rPr>
                <a:t>(x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(y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-y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 </a:t>
              </a:r>
              <a:r>
                <a:rPr lang="en-US" altLang="ko-KR" sz="1050" dirty="0">
                  <a:solidFill>
                    <a:schemeClr val="tx1"/>
                  </a:solidFill>
                </a:rPr>
                <a:t>- </a:t>
              </a:r>
              <a:r>
                <a:rPr lang="en-US" altLang="ko-KR" sz="1050" dirty="0">
                  <a:solidFill>
                    <a:srgbClr val="FF0000"/>
                  </a:solidFill>
                </a:rPr>
                <a:t>(y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(x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-x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</a:t>
              </a:r>
              <a:r>
                <a:rPr lang="en-US" altLang="ko-KR" sz="1050" dirty="0">
                  <a:solidFill>
                    <a:schemeClr val="tx1"/>
                  </a:solidFill>
                </a:rPr>
                <a:t> = 0 </a:t>
              </a:r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 Collinear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F4CB8DD-C9C5-E12F-B0AB-6B73C0FDB714}"/>
                </a:ext>
              </a:extLst>
            </p:cNvPr>
            <p:cNvSpPr txBox="1"/>
            <p:nvPr/>
          </p:nvSpPr>
          <p:spPr>
            <a:xfrm>
              <a:off x="5948306" y="5359939"/>
              <a:ext cx="363965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rgbClr val="FF0000"/>
                  </a:solidFill>
                </a:rPr>
                <a:t>(x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(y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-y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 </a:t>
              </a:r>
              <a:r>
                <a:rPr lang="en-US" altLang="ko-KR" sz="1050" dirty="0">
                  <a:solidFill>
                    <a:schemeClr val="tx1"/>
                  </a:solidFill>
                </a:rPr>
                <a:t>- </a:t>
              </a:r>
              <a:r>
                <a:rPr lang="en-US" altLang="ko-KR" sz="1050" dirty="0">
                  <a:solidFill>
                    <a:srgbClr val="FF0000"/>
                  </a:solidFill>
                </a:rPr>
                <a:t>(y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(x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-x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</a:t>
              </a:r>
              <a:r>
                <a:rPr lang="en-US" altLang="ko-KR" sz="1050" dirty="0">
                  <a:solidFill>
                    <a:schemeClr val="tx1"/>
                  </a:solidFill>
                </a:rPr>
                <a:t> &gt; 0 </a:t>
              </a:r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 Clockwise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0044A7C-1708-F2D8-482E-952AD310CF97}"/>
                </a:ext>
              </a:extLst>
            </p:cNvPr>
            <p:cNvSpPr txBox="1"/>
            <p:nvPr/>
          </p:nvSpPr>
          <p:spPr>
            <a:xfrm>
              <a:off x="5948305" y="5884026"/>
              <a:ext cx="380882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rgbClr val="FF0000"/>
                  </a:solidFill>
                </a:rPr>
                <a:t>(x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(y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-y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 </a:t>
              </a:r>
              <a:r>
                <a:rPr lang="en-US" altLang="ko-KR" sz="1050" dirty="0">
                  <a:solidFill>
                    <a:schemeClr val="tx1"/>
                  </a:solidFill>
                </a:rPr>
                <a:t>- </a:t>
              </a:r>
              <a:r>
                <a:rPr lang="en-US" altLang="ko-KR" sz="1050" dirty="0">
                  <a:solidFill>
                    <a:srgbClr val="FF0000"/>
                  </a:solidFill>
                </a:rPr>
                <a:t>(y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(x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-x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</a:t>
              </a:r>
              <a:r>
                <a:rPr lang="en-US" altLang="ko-KR" sz="1050" dirty="0">
                  <a:solidFill>
                    <a:schemeClr val="tx1"/>
                  </a:solidFill>
                </a:rPr>
                <a:t> &lt; 0 </a:t>
              </a:r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 Counterclockwise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1" name="그림 130">
            <a:extLst>
              <a:ext uri="{FF2B5EF4-FFF2-40B4-BE49-F238E27FC236}">
                <a16:creationId xmlns:a16="http://schemas.microsoft.com/office/drawing/2014/main" id="{C7718BB6-B5C4-B36A-FA03-6AEBD74E5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91" y="3609585"/>
            <a:ext cx="3744177" cy="1799872"/>
          </a:xfrm>
          <a:prstGeom prst="rect">
            <a:avLst/>
          </a:prstGeom>
        </p:spPr>
      </p:pic>
      <p:graphicFrame>
        <p:nvGraphicFramePr>
          <p:cNvPr id="136" name="표 135">
            <a:extLst>
              <a:ext uri="{FF2B5EF4-FFF2-40B4-BE49-F238E27FC236}">
                <a16:creationId xmlns:a16="http://schemas.microsoft.com/office/drawing/2014/main" id="{0F748E88-ECC1-17D3-3D51-517368C33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032025"/>
              </p:ext>
            </p:extLst>
          </p:nvPr>
        </p:nvGraphicFramePr>
        <p:xfrm>
          <a:off x="8935552" y="2245828"/>
          <a:ext cx="31419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1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p1, Point p2, Point p3){</a:t>
                      </a:r>
                      <a:r>
                        <a:rPr lang="en-US" altLang="ko-KR" sz="7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(p2.y - p1.y) * (p3.x - p2.x) - (p2.x - p1.x) * (p3.y - p2.y);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 ? 1 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p1 = { 0, 0 }, p2 = { 4, 4 }, p3 = { 1, 2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 = orientation(p1, p2, p3);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"Linear";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(o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"Clockwise";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CounterClockwise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37" name="TextBox 136">
            <a:extLst>
              <a:ext uri="{FF2B5EF4-FFF2-40B4-BE49-F238E27FC236}">
                <a16:creationId xmlns:a16="http://schemas.microsoft.com/office/drawing/2014/main" id="{37F67DF9-2385-B802-AAED-D21C9BED398D}"/>
              </a:ext>
            </a:extLst>
          </p:cNvPr>
          <p:cNvSpPr txBox="1"/>
          <p:nvPr/>
        </p:nvSpPr>
        <p:spPr>
          <a:xfrm>
            <a:off x="4352486" y="4897222"/>
            <a:ext cx="4769476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- 3-Points Orientation’s </a:t>
            </a:r>
            <a:r>
              <a:rPr lang="en-US" altLang="ko-KR" sz="1050" dirty="0">
                <a:solidFill>
                  <a:srgbClr val="FF0000"/>
                </a:solidFill>
              </a:rPr>
              <a:t>type is 3</a:t>
            </a:r>
            <a:r>
              <a:rPr lang="en-US" altLang="ko-KR" sz="1050" dirty="0">
                <a:solidFill>
                  <a:schemeClr val="tx1"/>
                </a:solidFill>
              </a:rPr>
              <a:t>(collinear, clockwise, counterclockwise)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7121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55A3866-A538-EFD1-D0C6-93BE641B6E6B}"/>
              </a:ext>
            </a:extLst>
          </p:cNvPr>
          <p:cNvGrpSpPr/>
          <p:nvPr/>
        </p:nvGrpSpPr>
        <p:grpSpPr>
          <a:xfrm>
            <a:off x="304800" y="1035736"/>
            <a:ext cx="5951339" cy="4909315"/>
            <a:chOff x="6096000" y="866043"/>
            <a:chExt cx="5951339" cy="4909315"/>
          </a:xfrm>
        </p:grpSpPr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C6B11514-FCF0-86EC-DC9B-7A1E3A242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52137" y="866043"/>
              <a:ext cx="4421313" cy="3213193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30F2A5F0-26D5-4EAD-E1A9-416DB646C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28350" y="3973317"/>
              <a:ext cx="4343900" cy="109917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3B0E67-8958-FC08-3375-B423650A5C56}"/>
                </a:ext>
              </a:extLst>
            </p:cNvPr>
            <p:cNvSpPr txBox="1"/>
            <p:nvPr/>
          </p:nvSpPr>
          <p:spPr>
            <a:xfrm>
              <a:off x="7327406" y="5096225"/>
              <a:ext cx="3145787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600" dirty="0">
                  <a:solidFill>
                    <a:schemeClr val="tx1"/>
                  </a:solidFill>
                </a:rPr>
                <a:t>&lt; Intersection of 2 Lines &gt;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FE341F-1D3C-03DC-313F-E73E58F3D33D}"/>
                </a:ext>
              </a:extLst>
            </p:cNvPr>
            <p:cNvSpPr txBox="1"/>
            <p:nvPr/>
          </p:nvSpPr>
          <p:spPr>
            <a:xfrm>
              <a:off x="6096000" y="5403558"/>
              <a:ext cx="5951339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chemeClr val="tx1"/>
                  </a:solidFill>
                </a:rPr>
                <a:t>- Generally, if 2 lines </a:t>
              </a:r>
              <a:r>
                <a:rPr lang="en-US" altLang="ko-KR" sz="1050" dirty="0">
                  <a:solidFill>
                    <a:srgbClr val="FF0000"/>
                  </a:solidFill>
                </a:rPr>
                <a:t>intersects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/>
                <a:t>orientations are different </a:t>
              </a:r>
              <a:r>
                <a:rPr lang="en-US" altLang="ko-KR" sz="1050" dirty="0">
                  <a:solidFill>
                    <a:schemeClr val="tx1"/>
                  </a:solidFill>
                </a:rPr>
                <a:t>from one line to other line’s point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AD25A4-C118-0EDF-21D8-9AE9F6CFA3C6}"/>
                </a:ext>
              </a:extLst>
            </p:cNvPr>
            <p:cNvSpPr txBox="1"/>
            <p:nvPr/>
          </p:nvSpPr>
          <p:spPr>
            <a:xfrm>
              <a:off x="6096000" y="5613775"/>
              <a:ext cx="5712440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chemeClr val="tx1"/>
                  </a:solidFill>
                </a:rPr>
                <a:t>- if 2 lines are </a:t>
              </a:r>
              <a:r>
                <a:rPr lang="en-US" altLang="ko-KR" sz="1050" dirty="0">
                  <a:solidFill>
                    <a:srgbClr val="FF0000"/>
                  </a:solidFill>
                </a:rPr>
                <a:t>collinear and intersect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/>
                <a:t>x-project and y-project</a:t>
              </a:r>
              <a:r>
                <a:rPr lang="en-US" altLang="ko-KR" sz="1050" dirty="0">
                  <a:solidFill>
                    <a:schemeClr val="tx1"/>
                  </a:solidFill>
                </a:rPr>
                <a:t> of 2 lines </a:t>
              </a:r>
              <a:r>
                <a:rPr lang="en-US" altLang="ko-KR" sz="1050" dirty="0"/>
                <a:t>intersect</a:t>
              </a:r>
              <a:endParaRPr lang="ko-KR" altLang="en-US" sz="900" dirty="0"/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B228577-81C1-DA2F-301E-BA47D2CA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948064"/>
              </p:ext>
            </p:extLst>
          </p:nvPr>
        </p:nvGraphicFramePr>
        <p:xfrm>
          <a:off x="6725395" y="1330359"/>
          <a:ext cx="4529455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9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p, Point q, Point r){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p, Point q, Point r)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0)? 1: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doIntersect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p1, Point q1, Point p2, Point q2) {</a:t>
                      </a:r>
                      <a:r>
                        <a:rPr lang="en-US" altLang="ko-KR" sz="7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o1 = orientation(p1, q1, p2);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o2 = orientation(p1, q1, q2);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o3 = orientation(p2, q2, p1);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o4 = orientation(p2, q2, q1);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(o1 != o2 &amp;&amp; o3 != o4)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(o1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p2, q1))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(o2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q2, q1))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(o3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(p2, p1, q2))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(o4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(p2, q1, q2))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p1 = {10, 0}, q1 = {0, 10};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p2 = {0, 0}, q2 = {10, 10};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doIntersect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q1, p2, q2)?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p1 = {-5, -5}, q1 = {0, 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p2 = {1, 1}, q2 = {10, 10};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doIntersect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q1, p2, q2)?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58539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(3)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B228577-81C1-DA2F-301E-BA47D2CA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077783"/>
              </p:ext>
            </p:extLst>
          </p:nvPr>
        </p:nvGraphicFramePr>
        <p:xfrm>
          <a:off x="5726712" y="5358597"/>
          <a:ext cx="4529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9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(pair&lt;int, int&gt; p1, pair&lt;int, int&gt;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(p1.first-center.first, p1.second-center.second);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(p2.first-center.first, p2.second-center.second);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one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two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if(one != two)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one &lt; two;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temp1.second * temp2.first &lt; temp2.second * temp1.first;// P's orientation &lt; Q's orientation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59BFA403-4401-88A9-1851-DB2D69EECFF1}"/>
              </a:ext>
            </a:extLst>
          </p:cNvPr>
          <p:cNvCxnSpPr>
            <a:cxnSpLocks/>
          </p:cNvCxnSpPr>
          <p:nvPr/>
        </p:nvCxnSpPr>
        <p:spPr>
          <a:xfrm>
            <a:off x="3284602" y="4147619"/>
            <a:ext cx="14015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488238E8-5A67-EA22-A8C1-84123615C8C5}"/>
              </a:ext>
            </a:extLst>
          </p:cNvPr>
          <p:cNvCxnSpPr>
            <a:cxnSpLocks/>
          </p:cNvCxnSpPr>
          <p:nvPr/>
        </p:nvCxnSpPr>
        <p:spPr>
          <a:xfrm rot="5400000">
            <a:off x="3276112" y="4163101"/>
            <a:ext cx="14015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DE3B45-F7EB-86E4-E1DA-9661DBB957F1}"/>
              </a:ext>
            </a:extLst>
          </p:cNvPr>
          <p:cNvSpPr/>
          <p:nvPr/>
        </p:nvSpPr>
        <p:spPr>
          <a:xfrm>
            <a:off x="316691" y="2994695"/>
            <a:ext cx="5231697" cy="3732244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1CA23D0A-9471-DEDC-87FA-5D0435B22643}"/>
              </a:ext>
            </a:extLst>
          </p:cNvPr>
          <p:cNvGrpSpPr/>
          <p:nvPr/>
        </p:nvGrpSpPr>
        <p:grpSpPr>
          <a:xfrm>
            <a:off x="701008" y="3435463"/>
            <a:ext cx="1628089" cy="1424851"/>
            <a:chOff x="701008" y="3435463"/>
            <a:chExt cx="1628089" cy="1424851"/>
          </a:xfrm>
        </p:grpSpPr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8092E934-7C5D-F0A6-2BA9-665BDDEBCB0B}"/>
                </a:ext>
              </a:extLst>
            </p:cNvPr>
            <p:cNvSpPr/>
            <p:nvPr/>
          </p:nvSpPr>
          <p:spPr>
            <a:xfrm>
              <a:off x="701008" y="450657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217CC2FF-E721-1B66-9705-F06E87A7E4A8}"/>
                </a:ext>
              </a:extLst>
            </p:cNvPr>
            <p:cNvSpPr/>
            <p:nvPr/>
          </p:nvSpPr>
          <p:spPr>
            <a:xfrm>
              <a:off x="1292004" y="4739170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4FD02A4-469A-4582-F1CF-21D6A825F917}"/>
                </a:ext>
              </a:extLst>
            </p:cNvPr>
            <p:cNvSpPr/>
            <p:nvPr/>
          </p:nvSpPr>
          <p:spPr>
            <a:xfrm>
              <a:off x="927764" y="3723048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69783E04-CD9A-8DCA-A74A-C404C319B81C}"/>
                </a:ext>
              </a:extLst>
            </p:cNvPr>
            <p:cNvSpPr/>
            <p:nvPr/>
          </p:nvSpPr>
          <p:spPr>
            <a:xfrm>
              <a:off x="1575878" y="343546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F7EAC3E7-AF0F-AAA9-FEEB-CA0ED5E0AA4E}"/>
                </a:ext>
              </a:extLst>
            </p:cNvPr>
            <p:cNvSpPr/>
            <p:nvPr/>
          </p:nvSpPr>
          <p:spPr>
            <a:xfrm>
              <a:off x="2207953" y="3777345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F659C53A-185E-2E76-971A-2B534D823062}"/>
                </a:ext>
              </a:extLst>
            </p:cNvPr>
            <p:cNvSpPr/>
            <p:nvPr/>
          </p:nvSpPr>
          <p:spPr>
            <a:xfrm>
              <a:off x="2049112" y="434853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2A1A8E29-E188-D9AF-451C-365F4BE04705}"/>
                </a:ext>
              </a:extLst>
            </p:cNvPr>
            <p:cNvCxnSpPr>
              <a:cxnSpLocks/>
              <a:endCxn id="162" idx="7"/>
            </p:cNvCxnSpPr>
            <p:nvPr/>
          </p:nvCxnSpPr>
          <p:spPr>
            <a:xfrm flipH="1">
              <a:off x="2152515" y="3898489"/>
              <a:ext cx="111122" cy="46778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699D045B-80D0-5E1A-320B-5A997B926F5E}"/>
                </a:ext>
              </a:extLst>
            </p:cNvPr>
            <p:cNvCxnSpPr>
              <a:cxnSpLocks/>
              <a:stCxn id="162" idx="3"/>
              <a:endCxn id="158" idx="6"/>
            </p:cNvCxnSpPr>
            <p:nvPr/>
          </p:nvCxnSpPr>
          <p:spPr>
            <a:xfrm flipH="1">
              <a:off x="1413148" y="4451940"/>
              <a:ext cx="653705" cy="34780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664A9E46-5D3B-79D2-3245-CE9ACE9335F4}"/>
                </a:ext>
              </a:extLst>
            </p:cNvPr>
            <p:cNvCxnSpPr>
              <a:cxnSpLocks/>
              <a:stCxn id="158" idx="2"/>
              <a:endCxn id="157" idx="5"/>
            </p:cNvCxnSpPr>
            <p:nvPr/>
          </p:nvCxnSpPr>
          <p:spPr>
            <a:xfrm flipH="1" flipV="1">
              <a:off x="804411" y="4609980"/>
              <a:ext cx="487593" cy="18976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046C4674-DCED-DEA4-300D-1F05EEB2EF01}"/>
                </a:ext>
              </a:extLst>
            </p:cNvPr>
            <p:cNvCxnSpPr>
              <a:cxnSpLocks/>
              <a:stCxn id="159" idx="3"/>
              <a:endCxn id="157" idx="0"/>
            </p:cNvCxnSpPr>
            <p:nvPr/>
          </p:nvCxnSpPr>
          <p:spPr>
            <a:xfrm flipH="1">
              <a:off x="761580" y="3826451"/>
              <a:ext cx="183925" cy="6801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B351E22-3D40-BFB5-3417-67BEFBF6C187}"/>
                </a:ext>
              </a:extLst>
            </p:cNvPr>
            <p:cNvCxnSpPr>
              <a:cxnSpLocks/>
              <a:stCxn id="160" idx="2"/>
              <a:endCxn id="159" idx="7"/>
            </p:cNvCxnSpPr>
            <p:nvPr/>
          </p:nvCxnSpPr>
          <p:spPr>
            <a:xfrm flipH="1">
              <a:off x="1031167" y="3496035"/>
              <a:ext cx="544711" cy="24475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6F02D5FD-7DCD-9EE4-667C-6099C9E47990}"/>
                </a:ext>
              </a:extLst>
            </p:cNvPr>
            <p:cNvCxnSpPr>
              <a:cxnSpLocks/>
              <a:stCxn id="161" idx="1"/>
              <a:endCxn id="160" idx="6"/>
            </p:cNvCxnSpPr>
            <p:nvPr/>
          </p:nvCxnSpPr>
          <p:spPr>
            <a:xfrm flipH="1" flipV="1">
              <a:off x="1697022" y="3496035"/>
              <a:ext cx="528672" cy="29905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5B12B959-E498-7DB8-68B9-A584F98577EF}"/>
                </a:ext>
              </a:extLst>
            </p:cNvPr>
            <p:cNvSpPr/>
            <p:nvPr/>
          </p:nvSpPr>
          <p:spPr>
            <a:xfrm>
              <a:off x="1441832" y="4076785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6" name="타원 185">
            <a:extLst>
              <a:ext uri="{FF2B5EF4-FFF2-40B4-BE49-F238E27FC236}">
                <a16:creationId xmlns:a16="http://schemas.microsoft.com/office/drawing/2014/main" id="{C1DB3E4C-71EE-9765-DA9D-3C092BA06830}"/>
              </a:ext>
            </a:extLst>
          </p:cNvPr>
          <p:cNvSpPr/>
          <p:nvPr/>
        </p:nvSpPr>
        <p:spPr>
          <a:xfrm>
            <a:off x="3924792" y="4087047"/>
            <a:ext cx="121144" cy="1211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9339DC10-82E1-077F-1873-1EBB218C51C3}"/>
              </a:ext>
            </a:extLst>
          </p:cNvPr>
          <p:cNvSpPr/>
          <p:nvPr/>
        </p:nvSpPr>
        <p:spPr>
          <a:xfrm>
            <a:off x="4355895" y="3735113"/>
            <a:ext cx="121144" cy="12114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A30C3A95-10E4-DEC0-8B44-464808D3B301}"/>
              </a:ext>
            </a:extLst>
          </p:cNvPr>
          <p:cNvSpPr/>
          <p:nvPr/>
        </p:nvSpPr>
        <p:spPr>
          <a:xfrm>
            <a:off x="3546550" y="3574983"/>
            <a:ext cx="121144" cy="12114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A01E7C0-C976-E7A3-B287-494E61E8FC63}"/>
              </a:ext>
            </a:extLst>
          </p:cNvPr>
          <p:cNvSpPr txBox="1"/>
          <p:nvPr/>
        </p:nvSpPr>
        <p:spPr>
          <a:xfrm>
            <a:off x="3203973" y="3273667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(x</a:t>
            </a:r>
            <a:r>
              <a:rPr lang="en-US" altLang="ko-KR" baseline="-25000" dirty="0">
                <a:solidFill>
                  <a:schemeClr val="tx1"/>
                </a:solidFill>
              </a:rPr>
              <a:t>1</a:t>
            </a:r>
            <a:r>
              <a:rPr lang="en-US" altLang="ko-KR" dirty="0">
                <a:solidFill>
                  <a:schemeClr val="tx1"/>
                </a:solidFill>
              </a:rPr>
              <a:t>, y</a:t>
            </a:r>
            <a:r>
              <a:rPr lang="en-US" altLang="ko-KR" baseline="-25000" dirty="0">
                <a:solidFill>
                  <a:schemeClr val="tx1"/>
                </a:solidFill>
              </a:rPr>
              <a:t>1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F6BE3BFD-A20C-A570-8E23-20F67FBF6ADA}"/>
              </a:ext>
            </a:extLst>
          </p:cNvPr>
          <p:cNvSpPr txBox="1"/>
          <p:nvPr/>
        </p:nvSpPr>
        <p:spPr>
          <a:xfrm>
            <a:off x="4370030" y="3511461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(x</a:t>
            </a:r>
            <a:r>
              <a:rPr lang="en-US" altLang="ko-KR" baseline="-25000" dirty="0">
                <a:solidFill>
                  <a:schemeClr val="tx1"/>
                </a:solidFill>
              </a:rPr>
              <a:t>2</a:t>
            </a:r>
            <a:r>
              <a:rPr lang="en-US" altLang="ko-KR" dirty="0">
                <a:solidFill>
                  <a:schemeClr val="tx1"/>
                </a:solidFill>
              </a:rPr>
              <a:t>, y</a:t>
            </a:r>
            <a:r>
              <a:rPr lang="en-US" altLang="ko-KR" baseline="-25000" dirty="0">
                <a:solidFill>
                  <a:schemeClr val="tx1"/>
                </a:solidFill>
              </a:rPr>
              <a:t>2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667F05DA-4A62-57C0-489B-658B257321CE}"/>
              </a:ext>
            </a:extLst>
          </p:cNvPr>
          <p:cNvCxnSpPr>
            <a:cxnSpLocks/>
          </p:cNvCxnSpPr>
          <p:nvPr/>
        </p:nvCxnSpPr>
        <p:spPr>
          <a:xfrm>
            <a:off x="4416467" y="3866704"/>
            <a:ext cx="0" cy="280915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8FE4C937-9E1D-5F22-32DA-B8FA7FAEDB09}"/>
              </a:ext>
            </a:extLst>
          </p:cNvPr>
          <p:cNvCxnSpPr>
            <a:cxnSpLocks/>
          </p:cNvCxnSpPr>
          <p:nvPr/>
        </p:nvCxnSpPr>
        <p:spPr>
          <a:xfrm>
            <a:off x="3607122" y="3685993"/>
            <a:ext cx="0" cy="451364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FB08105-EBF6-8A4F-DBC2-9062A55E175E}"/>
              </a:ext>
            </a:extLst>
          </p:cNvPr>
          <p:cNvCxnSpPr>
            <a:cxnSpLocks/>
          </p:cNvCxnSpPr>
          <p:nvPr/>
        </p:nvCxnSpPr>
        <p:spPr>
          <a:xfrm>
            <a:off x="3976874" y="3795086"/>
            <a:ext cx="379021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D985DEBE-0507-0730-FFD0-9A46EC56F53D}"/>
              </a:ext>
            </a:extLst>
          </p:cNvPr>
          <p:cNvCxnSpPr>
            <a:cxnSpLocks/>
          </p:cNvCxnSpPr>
          <p:nvPr/>
        </p:nvCxnSpPr>
        <p:spPr>
          <a:xfrm>
            <a:off x="3667694" y="3635555"/>
            <a:ext cx="309180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A5A449A8-5C32-1091-A863-6670C5926B7E}"/>
              </a:ext>
            </a:extLst>
          </p:cNvPr>
          <p:cNvSpPr txBox="1"/>
          <p:nvPr/>
        </p:nvSpPr>
        <p:spPr>
          <a:xfrm>
            <a:off x="3945624" y="4228768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x</a:t>
            </a:r>
            <a:r>
              <a:rPr lang="en-US" altLang="ko-KR" baseline="-25000" dirty="0" err="1">
                <a:solidFill>
                  <a:schemeClr val="tx1"/>
                </a:solidFill>
              </a:rPr>
              <a:t>m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y</a:t>
            </a:r>
            <a:r>
              <a:rPr lang="en-US" altLang="ko-KR" baseline="-25000" dirty="0" err="1">
                <a:solidFill>
                  <a:schemeClr val="tx1"/>
                </a:solidFill>
              </a:rPr>
              <a:t>m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7AC0E282-68F2-044B-2F46-A89424BBA3B1}"/>
              </a:ext>
            </a:extLst>
          </p:cNvPr>
          <p:cNvSpPr txBox="1"/>
          <p:nvPr/>
        </p:nvSpPr>
        <p:spPr>
          <a:xfrm>
            <a:off x="492443" y="5499457"/>
            <a:ext cx="1197897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P = (x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, 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41DBE6F-1C0E-7A00-2A50-16F7130B6132}"/>
              </a:ext>
            </a:extLst>
          </p:cNvPr>
          <p:cNvSpPr txBox="1"/>
          <p:nvPr/>
        </p:nvSpPr>
        <p:spPr>
          <a:xfrm>
            <a:off x="492443" y="5768117"/>
            <a:ext cx="1197897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/>
              <a:t>Q = (x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-x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, y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-y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)</a:t>
            </a:r>
            <a:endParaRPr lang="ko-KR" altLang="en-US" sz="900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7FC7965-8C08-1AF0-F489-D6C83D8BDB1B}"/>
              </a:ext>
            </a:extLst>
          </p:cNvPr>
          <p:cNvSpPr txBox="1"/>
          <p:nvPr/>
        </p:nvSpPr>
        <p:spPr>
          <a:xfrm>
            <a:off x="492443" y="6036777"/>
            <a:ext cx="4806484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If P’s quadrant is higher than Q, order point by counterclockwise order</a:t>
            </a:r>
          </a:p>
        </p:txBody>
      </p:sp>
      <p:sp>
        <p:nvSpPr>
          <p:cNvPr id="210" name="자유형: 도형 209">
            <a:extLst>
              <a:ext uri="{FF2B5EF4-FFF2-40B4-BE49-F238E27FC236}">
                <a16:creationId xmlns:a16="http://schemas.microsoft.com/office/drawing/2014/main" id="{C44A8917-5999-4256-F56C-E177FE74AFB8}"/>
              </a:ext>
            </a:extLst>
          </p:cNvPr>
          <p:cNvSpPr/>
          <p:nvPr/>
        </p:nvSpPr>
        <p:spPr>
          <a:xfrm>
            <a:off x="933847" y="3687538"/>
            <a:ext cx="1114790" cy="989288"/>
          </a:xfrm>
          <a:custGeom>
            <a:avLst/>
            <a:gdLst>
              <a:gd name="connsiteX0" fmla="*/ 1114790 w 1114790"/>
              <a:gd name="connsiteY0" fmla="*/ 228932 h 989288"/>
              <a:gd name="connsiteX1" fmla="*/ 666057 w 1114790"/>
              <a:gd name="connsiteY1" fmla="*/ 332 h 989288"/>
              <a:gd name="connsiteX2" fmla="*/ 217324 w 1114790"/>
              <a:gd name="connsiteY2" fmla="*/ 195066 h 989288"/>
              <a:gd name="connsiteX3" fmla="*/ 5657 w 1114790"/>
              <a:gd name="connsiteY3" fmla="*/ 804666 h 989288"/>
              <a:gd name="connsiteX4" fmla="*/ 428990 w 1114790"/>
              <a:gd name="connsiteY4" fmla="*/ 982466 h 989288"/>
              <a:gd name="connsiteX5" fmla="*/ 1063990 w 1114790"/>
              <a:gd name="connsiteY5" fmla="*/ 618399 h 98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4790" h="989288">
                <a:moveTo>
                  <a:pt x="1114790" y="228932"/>
                </a:moveTo>
                <a:cubicBezTo>
                  <a:pt x="965212" y="117454"/>
                  <a:pt x="815634" y="5976"/>
                  <a:pt x="666057" y="332"/>
                </a:cubicBezTo>
                <a:cubicBezTo>
                  <a:pt x="516480" y="-5312"/>
                  <a:pt x="327391" y="61010"/>
                  <a:pt x="217324" y="195066"/>
                </a:cubicBezTo>
                <a:cubicBezTo>
                  <a:pt x="107257" y="329122"/>
                  <a:pt x="-29621" y="673433"/>
                  <a:pt x="5657" y="804666"/>
                </a:cubicBezTo>
                <a:cubicBezTo>
                  <a:pt x="40935" y="935899"/>
                  <a:pt x="252601" y="1013510"/>
                  <a:pt x="428990" y="982466"/>
                </a:cubicBezTo>
                <a:cubicBezTo>
                  <a:pt x="605379" y="951422"/>
                  <a:pt x="834684" y="784910"/>
                  <a:pt x="1063990" y="618399"/>
                </a:cubicBezTo>
              </a:path>
            </a:pathLst>
          </a:custGeom>
          <a:noFill/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313EC7F-5EEE-3909-9235-16C911D19779}"/>
              </a:ext>
            </a:extLst>
          </p:cNvPr>
          <p:cNvSpPr txBox="1"/>
          <p:nvPr/>
        </p:nvSpPr>
        <p:spPr>
          <a:xfrm>
            <a:off x="728426" y="4984056"/>
            <a:ext cx="4408226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&lt; Compare by counterclockwise order 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DF59B301-E65A-C0FD-1303-49D84640BB28}"/>
              </a:ext>
            </a:extLst>
          </p:cNvPr>
          <p:cNvCxnSpPr>
            <a:stCxn id="186" idx="1"/>
            <a:endCxn id="192" idx="5"/>
          </p:cNvCxnSpPr>
          <p:nvPr/>
        </p:nvCxnSpPr>
        <p:spPr>
          <a:xfrm flipH="1" flipV="1">
            <a:off x="3649953" y="3678386"/>
            <a:ext cx="292580" cy="426402"/>
          </a:xfrm>
          <a:prstGeom prst="straightConnector1">
            <a:avLst/>
          </a:prstGeom>
          <a:noFill/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E3D5B176-A6DE-463E-D950-2859F314C79D}"/>
              </a:ext>
            </a:extLst>
          </p:cNvPr>
          <p:cNvSpPr txBox="1"/>
          <p:nvPr/>
        </p:nvSpPr>
        <p:spPr>
          <a:xfrm>
            <a:off x="492443" y="6305438"/>
            <a:ext cx="4806484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If 2 points are located at </a:t>
            </a:r>
            <a:r>
              <a:rPr lang="en-US" altLang="ko-KR" sz="105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same quadrant</a:t>
            </a:r>
          </a:p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(y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r>
              <a:rPr lang="en-US" altLang="ko-KR" sz="1050" dirty="0"/>
              <a:t>(x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-x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)</a:t>
            </a:r>
            <a:r>
              <a:rPr lang="en-US" altLang="ko-KR" sz="1050" dirty="0">
                <a:solidFill>
                  <a:schemeClr val="tx1"/>
                </a:solidFill>
              </a:rPr>
              <a:t> &lt; </a:t>
            </a:r>
            <a:r>
              <a:rPr lang="en-US" altLang="ko-KR" sz="1050" dirty="0"/>
              <a:t>(y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-y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)</a:t>
            </a:r>
            <a:r>
              <a:rPr lang="en-US" altLang="ko-KR" sz="1050" dirty="0">
                <a:solidFill>
                  <a:srgbClr val="FF0000"/>
                </a:solidFill>
              </a:rPr>
              <a:t>(x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sym typeface="Wingdings" panose="05000000000000000000" pitchFamily="2" charset="2"/>
              </a:rPr>
              <a:t> P’s orientation &lt; Q’s orientation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CD8AC21-9F5C-73E0-7476-08E78FAEC32F}"/>
              </a:ext>
            </a:extLst>
          </p:cNvPr>
          <p:cNvSpPr/>
          <p:nvPr/>
        </p:nvSpPr>
        <p:spPr>
          <a:xfrm>
            <a:off x="316691" y="1027258"/>
            <a:ext cx="8801909" cy="1859354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498C65FE-3DF4-7D9C-DAB4-6589BD6E34DD}"/>
              </a:ext>
            </a:extLst>
          </p:cNvPr>
          <p:cNvGrpSpPr/>
          <p:nvPr/>
        </p:nvGrpSpPr>
        <p:grpSpPr>
          <a:xfrm rot="1800000">
            <a:off x="1069304" y="1122595"/>
            <a:ext cx="1628089" cy="1424851"/>
            <a:chOff x="701008" y="3435463"/>
            <a:chExt cx="1628089" cy="1424851"/>
          </a:xfrm>
        </p:grpSpPr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45FEF70D-3728-786B-0AF1-FAEAE19C8CA6}"/>
                </a:ext>
              </a:extLst>
            </p:cNvPr>
            <p:cNvSpPr/>
            <p:nvPr/>
          </p:nvSpPr>
          <p:spPr>
            <a:xfrm>
              <a:off x="701008" y="450657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9F40DA8D-9F96-0EBD-D02B-D3626A30E0DC}"/>
                </a:ext>
              </a:extLst>
            </p:cNvPr>
            <p:cNvSpPr/>
            <p:nvPr/>
          </p:nvSpPr>
          <p:spPr>
            <a:xfrm>
              <a:off x="1292004" y="4739170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ACAD51F1-7F1F-A3FC-6653-6BF0720992EB}"/>
                </a:ext>
              </a:extLst>
            </p:cNvPr>
            <p:cNvSpPr/>
            <p:nvPr/>
          </p:nvSpPr>
          <p:spPr>
            <a:xfrm>
              <a:off x="927764" y="3723048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E77A4197-7D1D-C2E2-877A-3709DF537FEE}"/>
                </a:ext>
              </a:extLst>
            </p:cNvPr>
            <p:cNvSpPr/>
            <p:nvPr/>
          </p:nvSpPr>
          <p:spPr>
            <a:xfrm>
              <a:off x="1575878" y="343546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7E7A1B0B-2E31-D10F-6423-5355D77F3432}"/>
                </a:ext>
              </a:extLst>
            </p:cNvPr>
            <p:cNvSpPr/>
            <p:nvPr/>
          </p:nvSpPr>
          <p:spPr>
            <a:xfrm>
              <a:off x="2207953" y="3777345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1265546D-FF65-47F1-C6F3-CDD329DFE869}"/>
                </a:ext>
              </a:extLst>
            </p:cNvPr>
            <p:cNvSpPr/>
            <p:nvPr/>
          </p:nvSpPr>
          <p:spPr>
            <a:xfrm>
              <a:off x="2049112" y="434853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F4338F00-49DC-BAFC-CA5B-55F89298893E}"/>
                </a:ext>
              </a:extLst>
            </p:cNvPr>
            <p:cNvCxnSpPr>
              <a:cxnSpLocks/>
              <a:endCxn id="224" idx="7"/>
            </p:cNvCxnSpPr>
            <p:nvPr/>
          </p:nvCxnSpPr>
          <p:spPr>
            <a:xfrm flipH="1">
              <a:off x="2152515" y="3898489"/>
              <a:ext cx="111122" cy="46778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683C9661-E0A4-3796-08BB-132E7B8D740A}"/>
                </a:ext>
              </a:extLst>
            </p:cNvPr>
            <p:cNvCxnSpPr>
              <a:cxnSpLocks/>
              <a:stCxn id="224" idx="3"/>
              <a:endCxn id="220" idx="6"/>
            </p:cNvCxnSpPr>
            <p:nvPr/>
          </p:nvCxnSpPr>
          <p:spPr>
            <a:xfrm flipH="1">
              <a:off x="1413148" y="4451940"/>
              <a:ext cx="653705" cy="34780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513CE1C1-C963-AE5E-2A47-4DF0722A88B3}"/>
                </a:ext>
              </a:extLst>
            </p:cNvPr>
            <p:cNvCxnSpPr>
              <a:cxnSpLocks/>
              <a:stCxn id="220" idx="2"/>
              <a:endCxn id="219" idx="5"/>
            </p:cNvCxnSpPr>
            <p:nvPr/>
          </p:nvCxnSpPr>
          <p:spPr>
            <a:xfrm flipH="1" flipV="1">
              <a:off x="804411" y="4609980"/>
              <a:ext cx="487593" cy="18976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D2B0CB4-84F2-4880-19F6-3B9B951650DB}"/>
                </a:ext>
              </a:extLst>
            </p:cNvPr>
            <p:cNvCxnSpPr>
              <a:cxnSpLocks/>
              <a:stCxn id="221" idx="3"/>
              <a:endCxn id="219" idx="0"/>
            </p:cNvCxnSpPr>
            <p:nvPr/>
          </p:nvCxnSpPr>
          <p:spPr>
            <a:xfrm flipH="1">
              <a:off x="761580" y="3826451"/>
              <a:ext cx="183925" cy="6801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525D2965-91D5-AE19-75A2-809234F7D88D}"/>
                </a:ext>
              </a:extLst>
            </p:cNvPr>
            <p:cNvCxnSpPr>
              <a:cxnSpLocks/>
              <a:stCxn id="222" idx="2"/>
              <a:endCxn id="221" idx="7"/>
            </p:cNvCxnSpPr>
            <p:nvPr/>
          </p:nvCxnSpPr>
          <p:spPr>
            <a:xfrm flipH="1">
              <a:off x="1031167" y="3496035"/>
              <a:ext cx="544711" cy="24475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FEE78687-4BD1-0C29-F15A-AA3EE043289B}"/>
                </a:ext>
              </a:extLst>
            </p:cNvPr>
            <p:cNvCxnSpPr>
              <a:cxnSpLocks/>
              <a:stCxn id="223" idx="1"/>
              <a:endCxn id="222" idx="6"/>
            </p:cNvCxnSpPr>
            <p:nvPr/>
          </p:nvCxnSpPr>
          <p:spPr>
            <a:xfrm flipH="1" flipV="1">
              <a:off x="1697022" y="3496035"/>
              <a:ext cx="528672" cy="29905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373394AD-58D7-F2AE-45E6-75547AC137B3}"/>
                </a:ext>
              </a:extLst>
            </p:cNvPr>
            <p:cNvSpPr/>
            <p:nvPr/>
          </p:nvSpPr>
          <p:spPr>
            <a:xfrm>
              <a:off x="1441832" y="4076785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6639D57C-CD21-9376-95E7-ECCB0CB222F0}"/>
              </a:ext>
            </a:extLst>
          </p:cNvPr>
          <p:cNvSpPr txBox="1"/>
          <p:nvPr/>
        </p:nvSpPr>
        <p:spPr>
          <a:xfrm>
            <a:off x="1565714" y="1500667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Center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D98A97F6-E290-54D1-3582-CAB84FA352F2}"/>
              </a:ext>
            </a:extLst>
          </p:cNvPr>
          <p:cNvSpPr txBox="1"/>
          <p:nvPr/>
        </p:nvSpPr>
        <p:spPr>
          <a:xfrm>
            <a:off x="3427928" y="1122742"/>
            <a:ext cx="5597880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Center point </a:t>
            </a:r>
            <a:r>
              <a:rPr lang="en-US" altLang="ko-KR" sz="1050" dirty="0">
                <a:solidFill>
                  <a:schemeClr val="tx1"/>
                </a:solidFill>
              </a:rPr>
              <a:t>= </a:t>
            </a:r>
            <a:r>
              <a:rPr lang="en-US" altLang="ko-KR" sz="1050" dirty="0">
                <a:solidFill>
                  <a:srgbClr val="FF0000"/>
                </a:solidFill>
              </a:rPr>
              <a:t>value</a:t>
            </a:r>
            <a:r>
              <a:rPr lang="en-US" altLang="ko-KR" sz="1050" dirty="0">
                <a:solidFill>
                  <a:schemeClr val="tx1"/>
                </a:solidFill>
              </a:rPr>
              <a:t> that </a:t>
            </a:r>
            <a:r>
              <a:rPr lang="en-US" altLang="ko-KR" sz="1050" dirty="0"/>
              <a:t>add all points</a:t>
            </a:r>
            <a:r>
              <a:rPr lang="en-US" altLang="ko-KR" sz="1050" dirty="0">
                <a:solidFill>
                  <a:schemeClr val="tx1"/>
                </a:solidFill>
              </a:rPr>
              <a:t> in polygon and </a:t>
            </a:r>
            <a:r>
              <a:rPr lang="en-US" altLang="ko-KR" sz="1050" dirty="0"/>
              <a:t>divide by number of points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89A7C10C-4648-0A22-A1D6-A23BBD22EB28}"/>
              </a:ext>
            </a:extLst>
          </p:cNvPr>
          <p:cNvSpPr txBox="1"/>
          <p:nvPr/>
        </p:nvSpPr>
        <p:spPr>
          <a:xfrm>
            <a:off x="356983" y="2529612"/>
            <a:ext cx="3070945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&lt; Center point of Polygon 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AB8A7A4-4531-4C2A-BC23-8751392AF3DA}"/>
              </a:ext>
            </a:extLst>
          </p:cNvPr>
          <p:cNvSpPr txBox="1"/>
          <p:nvPr/>
        </p:nvSpPr>
        <p:spPr>
          <a:xfrm>
            <a:off x="3427928" y="1363063"/>
            <a:ext cx="5597880" cy="80791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To avoid float value </a:t>
            </a:r>
            <a:r>
              <a:rPr lang="en-US" altLang="ko-KR" sz="1050" dirty="0">
                <a:solidFill>
                  <a:schemeClr val="tx1"/>
                </a:solidFill>
              </a:rPr>
              <a:t>of center point,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1) </a:t>
            </a:r>
            <a:r>
              <a:rPr lang="en-US" altLang="ko-KR" sz="1050" u="sng" dirty="0"/>
              <a:t>Add </a:t>
            </a:r>
            <a:r>
              <a:rPr lang="en-US" altLang="ko-KR" sz="1050" u="sng" dirty="0">
                <a:solidFill>
                  <a:schemeClr val="tx1"/>
                </a:solidFill>
              </a:rPr>
              <a:t>all points</a:t>
            </a:r>
            <a:r>
              <a:rPr lang="en-US" altLang="ko-KR" sz="1050" dirty="0">
                <a:solidFill>
                  <a:schemeClr val="tx1"/>
                </a:solidFill>
              </a:rPr>
              <a:t> in polygon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2) </a:t>
            </a:r>
            <a:r>
              <a:rPr lang="en-US" altLang="ko-KR" sz="1050" u="sng" dirty="0"/>
              <a:t>Multiply</a:t>
            </a:r>
            <a:r>
              <a:rPr lang="en-US" altLang="ko-KR" sz="1050" u="sng" dirty="0">
                <a:solidFill>
                  <a:schemeClr val="tx1"/>
                </a:solidFill>
              </a:rPr>
              <a:t> number of points</a:t>
            </a:r>
            <a:r>
              <a:rPr lang="en-US" altLang="ko-KR" sz="1050" dirty="0">
                <a:solidFill>
                  <a:schemeClr val="tx1"/>
                </a:solidFill>
              </a:rPr>
              <a:t> to all point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3) Using </a:t>
            </a:r>
            <a:r>
              <a:rPr lang="en-US" altLang="ko-KR" sz="1050" dirty="0"/>
              <a:t>Compare()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en-US" altLang="ko-KR" sz="1050" u="sng" dirty="0">
                <a:solidFill>
                  <a:schemeClr val="tx1"/>
                </a:solidFill>
              </a:rPr>
              <a:t>execute “sort(</a:t>
            </a:r>
            <a:r>
              <a:rPr lang="en-US" altLang="ko-KR" sz="1050" u="sng" dirty="0" err="1">
                <a:solidFill>
                  <a:schemeClr val="tx1"/>
                </a:solidFill>
              </a:rPr>
              <a:t>point.begin</a:t>
            </a:r>
            <a:r>
              <a:rPr lang="en-US" altLang="ko-KR" sz="1050" u="sng" dirty="0">
                <a:solidFill>
                  <a:schemeClr val="tx1"/>
                </a:solidFill>
              </a:rPr>
              <a:t>(), </a:t>
            </a:r>
            <a:r>
              <a:rPr lang="en-US" altLang="ko-KR" sz="1050" u="sng" dirty="0" err="1">
                <a:solidFill>
                  <a:schemeClr val="tx1"/>
                </a:solidFill>
              </a:rPr>
              <a:t>point.end</a:t>
            </a:r>
            <a:r>
              <a:rPr lang="en-US" altLang="ko-KR" sz="1050" u="sng" dirty="0">
                <a:solidFill>
                  <a:schemeClr val="tx1"/>
                </a:solidFill>
              </a:rPr>
              <a:t>(), Compare)”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4) </a:t>
            </a:r>
            <a:r>
              <a:rPr lang="en-US" altLang="ko-KR" sz="1050" u="sng" dirty="0">
                <a:solidFill>
                  <a:schemeClr val="tx1"/>
                </a:solidFill>
              </a:rPr>
              <a:t>Reset all point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/>
              <a:t>by dividing number of points</a:t>
            </a:r>
          </a:p>
        </p:txBody>
      </p: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D95AB3EC-D229-9536-1EE2-30C0A96C0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663447"/>
              </p:ext>
            </p:extLst>
          </p:nvPr>
        </p:nvGraphicFramePr>
        <p:xfrm>
          <a:off x="9230295" y="1028951"/>
          <a:ext cx="1773555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mid = {0,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4590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(4)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B228577-81C1-DA2F-301E-BA47D2CA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287798"/>
              </p:ext>
            </p:extLst>
          </p:nvPr>
        </p:nvGraphicFramePr>
        <p:xfrm>
          <a:off x="6022007" y="853299"/>
          <a:ext cx="5896293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findUpperTangent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a,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b){// O( n1 log(n1) + n2 log(n2)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].first);// this is used in Compare()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n1;// In compare(), this is used. because of getting precise center value with int instead of float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compare);// polygon's center point is calculated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restore initial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mid = {0,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if points in polygon a are greater than polygon 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(!done){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done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 (orientation(b[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a[(inda+1)%n1])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+ 1) %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 (orientation(a[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b[(n2+indb-1)%n2])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(n2+indb-1)%n2;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"upper tangent (" &lt;&lt;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&lt;&lt; "," &lt;&lt;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&lt;&lt; ") (" &lt;&lt;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&lt;&lt; "," &lt;&lt;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DE3B45-F7EB-86E4-E1DA-9661DBB957F1}"/>
              </a:ext>
            </a:extLst>
          </p:cNvPr>
          <p:cNvSpPr/>
          <p:nvPr/>
        </p:nvSpPr>
        <p:spPr>
          <a:xfrm>
            <a:off x="454739" y="1168782"/>
            <a:ext cx="5231697" cy="526089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313EC7F-5EEE-3909-9235-16C911D19779}"/>
              </a:ext>
            </a:extLst>
          </p:cNvPr>
          <p:cNvSpPr txBox="1"/>
          <p:nvPr/>
        </p:nvSpPr>
        <p:spPr>
          <a:xfrm>
            <a:off x="1047942" y="4461383"/>
            <a:ext cx="4408226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&lt; Upper Tangent 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5F73AD5-2701-DA93-7744-BA20D2A772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207" y="1277262"/>
            <a:ext cx="3188927" cy="162748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08D57E8-2806-69A1-9052-1C01B0C69CE0}"/>
              </a:ext>
            </a:extLst>
          </p:cNvPr>
          <p:cNvSpPr txBox="1"/>
          <p:nvPr/>
        </p:nvSpPr>
        <p:spPr>
          <a:xfrm>
            <a:off x="550611" y="4917777"/>
            <a:ext cx="5135825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/>
              <a:t>L</a:t>
            </a:r>
            <a:r>
              <a:rPr lang="en-US" altLang="ko-KR" sz="1050" dirty="0">
                <a:solidFill>
                  <a:schemeClr val="tx1"/>
                </a:solidFill>
              </a:rPr>
              <a:t> = </a:t>
            </a:r>
            <a:r>
              <a:rPr lang="en-US" altLang="ko-KR" sz="1050" dirty="0"/>
              <a:t>Line</a:t>
            </a:r>
            <a:r>
              <a:rPr lang="en-US" altLang="ko-KR" sz="1050" dirty="0">
                <a:solidFill>
                  <a:schemeClr val="tx1"/>
                </a:solidFill>
              </a:rPr>
              <a:t> joining </a:t>
            </a:r>
            <a:r>
              <a:rPr lang="en-US" altLang="ko-KR" sz="1050" u="sng" dirty="0">
                <a:solidFill>
                  <a:schemeClr val="accent6">
                    <a:lumMod val="75000"/>
                  </a:schemeClr>
                </a:solidFill>
              </a:rPr>
              <a:t>rightmost</a:t>
            </a:r>
            <a:r>
              <a:rPr lang="en-US" altLang="ko-KR" sz="1050" u="sng" dirty="0">
                <a:solidFill>
                  <a:schemeClr val="tx1"/>
                </a:solidFill>
              </a:rPr>
              <a:t> point of polygon </a:t>
            </a:r>
            <a:r>
              <a:rPr lang="en-US" altLang="ko-KR" sz="1050" u="sng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ko-KR" sz="1050" dirty="0">
                <a:solidFill>
                  <a:schemeClr val="tx1"/>
                </a:solidFill>
              </a:rPr>
              <a:t> and </a:t>
            </a:r>
            <a:r>
              <a:rPr lang="en-US" altLang="ko-KR" sz="1050" u="sng" dirty="0">
                <a:solidFill>
                  <a:srgbClr val="FF0000"/>
                </a:solidFill>
              </a:rPr>
              <a:t>leftmost</a:t>
            </a:r>
            <a:r>
              <a:rPr lang="en-US" altLang="ko-KR" sz="1050" u="sng" dirty="0">
                <a:solidFill>
                  <a:schemeClr val="tx1"/>
                </a:solidFill>
              </a:rPr>
              <a:t> point of polygon </a:t>
            </a:r>
            <a:r>
              <a:rPr lang="en-US" altLang="ko-KR" sz="1050" u="sng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798456-F2D7-4448-1AE3-87002F8B7B9F}"/>
              </a:ext>
            </a:extLst>
          </p:cNvPr>
          <p:cNvSpPr txBox="1"/>
          <p:nvPr/>
        </p:nvSpPr>
        <p:spPr>
          <a:xfrm>
            <a:off x="1567128" y="5188401"/>
            <a:ext cx="2876591" cy="96949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While( L crosses any of polygons){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while( L crosses b)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    L = 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 [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: point on b moves up]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while( L crosses a)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    L = 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 [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: point on a moves up]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}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8F80953-5C85-CEBE-1A08-154E0097166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7604" y="2670125"/>
            <a:ext cx="3901838" cy="178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2947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(5)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320373"/>
              </p:ext>
            </p:extLst>
          </p:nvPr>
        </p:nvGraphicFramePr>
        <p:xfrm>
          <a:off x="95691" y="898711"/>
          <a:ext cx="11998008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9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92768">
                  <a:extLst>
                    <a:ext uri="{9D8B030D-6E8A-4147-A177-3AD203B41FA5}">
                      <a16:colId xmlns:a16="http://schemas.microsoft.com/office/drawing/2014/main" val="360177510"/>
                    </a:ext>
                  </a:extLst>
                </a:gridCol>
                <a:gridCol w="2681605">
                  <a:extLst>
                    <a:ext uri="{9D8B030D-6E8A-4147-A177-3AD203B41FA5}">
                      <a16:colId xmlns:a16="http://schemas.microsoft.com/office/drawing/2014/main" val="179465699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3009929315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#define VPINT vector&lt;pair&lt;int, int&gt;&gt;// for reducing code length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powerpoint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pair&lt;int, 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pair&lt;int, int&gt;&amp; point){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Orientation(pair&lt;int, int&gt; a, pair&lt;int, int&gt; b, pair&lt;int, int&gt;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b.second-a.second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c.first-b.first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c.second-b.second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b.first-a.first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if(res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(pair&lt;int, int&gt; p1, pair&lt;int, int&gt;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(p1.first-center.first, p1.second-center.second);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(p2.first-center.first, p2.second-center.second);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one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two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if(one != two)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one &lt; two;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temp1.second * temp2.first &lt; temp2.second * temp1.first;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VPINT Merger(VPINT a, VPINT b){//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++)//rightmost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++)//leftmost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while(!done){// Find upper tangent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done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a[(inda+1)%n1])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+ 1) %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b[(n2+indb-1)%n2]) &lt;=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(n2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-1) %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g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while(!done){// Find lower tangent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done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b[(indb+1)%n2])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+ 1) %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a[(n1+inda-1)%n1]) &lt;=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-1) %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(ind+1)%n1;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(ind+1)%n2;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VPINT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ConvexHull_Brute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(VPINT 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set&lt;pair&lt;int, int&gt;&gt;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x1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y1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x2 = a[j].first, y2 = a[j].second;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a1 = y1-y2;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b1 = x2-x1;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c1 = x1*y2-y1*x2;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pos = 0, neg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k =0;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if(a1 * a[k].first + b1 * a[k].second + c1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neg++;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if(a1 * a[k].first + b1 * a[k].second + c1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if(pos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|| neg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e : 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center = {0,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].first/n,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VPINT Divide(VPINT a){//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&lt;=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ConvexHull_Brute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left,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()/2;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left.push_back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()/2;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right.push_back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left_hull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Divide(left);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right_hull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Divide(right);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Merger(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left_hull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right_hull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-4));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-5));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(-5, -3));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-3));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(-2, -2));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(-2,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Divide(a);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90068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576710"/>
              </p:ext>
            </p:extLst>
          </p:nvPr>
        </p:nvGraphicFramePr>
        <p:xfrm>
          <a:off x="125130" y="868119"/>
          <a:ext cx="635031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3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 using Jarvis’s Algorithm or Wrapping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점을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반시계 방향으로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/ O(m * n)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점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/Hull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Hull(Jarvis’s)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519524"/>
              </p:ext>
            </p:extLst>
          </p:nvPr>
        </p:nvGraphicFramePr>
        <p:xfrm>
          <a:off x="6824879" y="868118"/>
          <a:ext cx="4726305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6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p, Point q, Point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q.y-p.y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r.x-q.x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q.x-p.x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r.y-q.y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 ? 1 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IntersectOnCollinear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p, Point q, Point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ConvexHull_Jarvis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(vector&lt;Point&gt; p, int n){// O(m * n)/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vector&lt;Point&gt; hull;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].x &lt; p[l].x)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].x == p[l].x &amp;&amp;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&lt; p[l].y)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l,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hull.push_back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(p[cur]);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= (cur + 1) %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if(Orientation(p[cur],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p[q])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q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if(cur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Orientation(p[cur],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p[q])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IntersectOnCollinear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(p[cur], p[q],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q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cur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while(cur !=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hull)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vector&lt;Point&gt; p = {{2,2}, {4,3}, {5,4}, {0,3}, {0,2}, {0,0}, {2,1}, {2,0}, {4,0}};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ConvexHull_Jarvis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17D0888-6CC6-1171-FE9E-041F3904972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29" y="1872966"/>
            <a:ext cx="6605843" cy="321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18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25289"/>
              </p:ext>
            </p:extLst>
          </p:nvPr>
        </p:nvGraphicFramePr>
        <p:xfrm>
          <a:off x="125130" y="868119"/>
          <a:ext cx="851090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0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 using Graham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점이 추가될 때까지 볼록 껍질에 점을 반복적으로 추가하는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좌표가 가장 작은 점부터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시작점 기준으로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극각을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기준으로 나머지 점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(close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ㅇ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path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볼록 껍질에 점을 반복적으로 추가하고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추가된 마지막 두 점이 우회전을 형성하는지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형성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점 제거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점의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ConvexHullGrahamScan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294926"/>
              </p:ext>
            </p:extLst>
          </p:nvPr>
        </p:nvGraphicFramePr>
        <p:xfrm>
          <a:off x="123331" y="2214796"/>
          <a:ext cx="6898323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542030">
                  <a:extLst>
                    <a:ext uri="{9D8B030D-6E8A-4147-A177-3AD203B41FA5}">
                      <a16:colId xmlns:a16="http://schemas.microsoft.com/office/drawing/2014/main" val="2305393023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 p0;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p, Point q, Point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q.y-p.y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r.x-q.x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q.x-p.x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r.y-q.y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 ? 1 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NextToTop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(stack&lt;Point&gt;&amp;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res;//value under stack top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(Point&amp; p1, Point&amp;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temp = p1;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p1 = p2;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p2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DistanceSquare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p1, Point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(p1.x-p2.x) * (p1.x-p2.x) + (p1.y-p2.y) * (p1.y-p2.y);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ComparePointOrient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*vp1, const void *vp2){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*p1 = (Point*)vp1;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*p2 = (Point*)vp2;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 = Orientation(p0, *p1, *p2);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if(o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DistanceSquare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(p0, *p2)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DistanceSquare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(p0, *p1) ? -1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(o == 2) ? -1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ConvexHull_GrahamScan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(vector&lt;Point&gt;&amp; p, int n){//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p[0].y,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++)//Find leftmost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&amp;&amp;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].x &lt; p[min].x)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, min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swap(p[0], p[min]);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p0 = p[0];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(&amp;p[1],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ComparePointOrient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if points are located on same line, remove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n-1 &amp;&amp; Orientation(p0,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p[i+1])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p[m] =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&lt;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stack&lt;Point&gt;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1 &amp;&amp; Orientation(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NextToTop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!=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Point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vector&lt;Point&gt; p = {{0,3}, {1,1}, {2,2}, {4,4}, {0,0}, {1,2}, {3,1}, {3,3}};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ConvexHull_GrahamScan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3069853-AC78-2E0B-0D48-19BFBBAFF5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9165" y="2070908"/>
            <a:ext cx="4077219" cy="15786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DF85D58-8B27-7C41-D21A-209FEF7EAE2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24561" y="3970648"/>
            <a:ext cx="5067439" cy="224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337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387541"/>
              </p:ext>
            </p:extLst>
          </p:nvPr>
        </p:nvGraphicFramePr>
        <p:xfrm>
          <a:off x="125130" y="868119"/>
          <a:ext cx="521290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29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Quickhull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 for Convex Hull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O(n2) [Worst case], O(n log n) [Average case]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Quickhull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algorithm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731008"/>
              </p:ext>
            </p:extLst>
          </p:nvPr>
        </p:nvGraphicFramePr>
        <p:xfrm>
          <a:off x="7688227" y="868118"/>
          <a:ext cx="4378643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hull;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p1,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p2,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p3){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(p3.second-p1.second)*(p2.first-p1.first) - (p2.second-p1.second)*(p3.first-p1.first);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LineDistance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p1,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p2,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p3){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abs((p3.second-p1.second)*(p2.first-p1.first) - (p2.second-p1.second)*(p3.first-p1.first));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a, int n,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p1,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p2, int side){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LineDistance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== side &amp;&amp; temp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hull.insert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hull.insert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p1, 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p1, p2));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p2, 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p2, p1));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a, int n){// O(n^2) 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k : hull)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p = {{0,3}, {1,1}, {2,2}, {4,4}, {0,0}, {1,2}, {3,1}, {3,3}};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2466BCB-CD19-4811-5B15-86A190561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60" y="2385286"/>
            <a:ext cx="6658257" cy="269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8298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580443"/>
              </p:ext>
            </p:extLst>
          </p:nvPr>
        </p:nvGraphicFramePr>
        <p:xfrm>
          <a:off x="125130" y="868119"/>
          <a:ext cx="904430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Median of Two Sorted Array of Same Size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정렬된 배열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a, 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배열을 병합한 후 배열의 중앙값을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배열의 크기는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짝수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n, 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값을 더한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나눠야 중앙값이 나옴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병합하는 동안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변수에 이전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값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추가공간 없이 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배열에는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배열에는 큰 값을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배열 마지막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배열 첫번째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[Binary Search]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Median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Size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48373"/>
              </p:ext>
            </p:extLst>
          </p:nvPr>
        </p:nvGraphicFramePr>
        <p:xfrm>
          <a:off x="125130" y="2498764"/>
          <a:ext cx="4035743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GetMedianOf2SortedSameSizeArr_ver1(vector&lt;int&gt;&amp; a, vector&lt;int&gt;&amp; b,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m1 = -1, m2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k = 0; k&lt;=n 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m1 = m2;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m2 = b[0];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m1 = m2;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m2 = a[0];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b[j]){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m1 = m2;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m2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m1 = m2;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m2 = b[j];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(m1+m2)/2;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9ED4AE6-7492-0D7A-FEDF-13FDA155A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059983"/>
              </p:ext>
            </p:extLst>
          </p:nvPr>
        </p:nvGraphicFramePr>
        <p:xfrm>
          <a:off x="125130" y="5693205"/>
          <a:ext cx="428815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2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9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GetMedianOf2SortedSameSizeArr_ver2(vector&lt;int&gt;&amp; a, vector&lt;int&gt;&amp; b, int n){//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n-1,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b[j] &amp;&amp; j &lt; n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swap(a[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(a[n-1] + b[0])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B1B678C-B7AF-7918-B0C4-C87E988D0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177065"/>
              </p:ext>
            </p:extLst>
          </p:nvPr>
        </p:nvGraphicFramePr>
        <p:xfrm>
          <a:off x="4647282" y="2517471"/>
          <a:ext cx="5100955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9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GetMedianOf2SortedSameSizeArr_BinarySearch(vector&lt;int&gt;&amp; a, vector&lt;int&gt;&amp; b,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low = (int)-1e9, high = (int)1e9;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low+high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mid)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mid)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pos)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pos--;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low = (int)-1e9;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high = (int) 1e9;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(low + high)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mid)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mid)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pos)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low)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{1, 12, 15, 26, 38};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{2, 13, 17, 30, 45};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GetMedianOf2SortedSameSizeArr_ver2(a, b, n)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44346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705483"/>
              </p:ext>
            </p:extLst>
          </p:nvPr>
        </p:nvGraphicFramePr>
        <p:xfrm>
          <a:off x="125130" y="868119"/>
          <a:ext cx="61423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23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Median of two Sorted Arrays of Different Size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정렬된 배열이 주어지면 두 배열을 병합했을 때 중앙값을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O(log min(m, n)) [Binary Search]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Median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 Size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803320"/>
              </p:ext>
            </p:extLst>
          </p:nvPr>
        </p:nvGraphicFramePr>
        <p:xfrm>
          <a:off x="7089081" y="868118"/>
          <a:ext cx="4946968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6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GetMedianOf2SortedDiffSizeArr_BinarySearch(vector&lt;int&gt;&amp; a, vector&lt;int&gt;&amp; b){// O(min(log m, 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&gt;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GetMedianOf2SortedDiffSizeArr_BinarySearch(b, 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mid_merged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 + m + 1)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 &lt;= e){// for array a (n &lt;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s+e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mid;// array a's mid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mid_merged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mid;//array b's mid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la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 ? a[la_size-1] : INT_MIN;// left a's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 ? b[lb_size-1] : INT_MIN;// left b's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 ?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: INT_MAX;// right a's first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 ?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: INT_MAX;// right b's first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if(la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% 2 == 0)// if merged array's size is even number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(max(la,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/ 2.0;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max(la,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if(la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)//value in left is bigger than value in right, move mid to left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 = mid - 1;// small size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arr's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mid move left, big size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arr's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mid move right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else//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{1};//, 12, 15, 26, 38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{2, 13, 17, 30, 45};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GetMedianOf2SortedDiffSizeArr_BinarySearch(a,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76CA2D0-678E-E881-C31E-24368BFC301B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59C6189-BAFE-9CCD-12B7-98685C95C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950255"/>
              </p:ext>
            </p:extLst>
          </p:nvPr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C4DAC97-99E9-5A1B-1AF8-3C731363AB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332836F-17AE-B5F0-5935-2C9C2D67DAD6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AC4A85C-51D3-D51D-2C83-F4E82E74A8F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25EC305-8AB3-E2A5-87F4-D69EABB390C0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0D14F79-2BED-9552-A3AE-0D99E38F5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379663"/>
              </p:ext>
            </p:extLst>
          </p:nvPr>
        </p:nvGraphicFramePr>
        <p:xfrm>
          <a:off x="1324307" y="2248533"/>
          <a:ext cx="2340000" cy="413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13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2DFC626-0F3B-07AA-EA2A-27678C464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968227"/>
              </p:ext>
            </p:extLst>
          </p:nvPr>
        </p:nvGraphicFramePr>
        <p:xfrm>
          <a:off x="1324307" y="3243751"/>
          <a:ext cx="3744000" cy="413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86569221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204112476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145985532"/>
                    </a:ext>
                  </a:extLst>
                </a:gridCol>
              </a:tblGrid>
              <a:tr h="413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0CC073-DC76-F47D-0965-F5EF307A75B8}"/>
              </a:ext>
            </a:extLst>
          </p:cNvPr>
          <p:cNvCxnSpPr>
            <a:cxnSpLocks/>
          </p:cNvCxnSpPr>
          <p:nvPr/>
        </p:nvCxnSpPr>
        <p:spPr>
          <a:xfrm>
            <a:off x="2249085" y="1980679"/>
            <a:ext cx="0" cy="885898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065A4E3-560F-0CE9-4742-F14BB2283FB7}"/>
              </a:ext>
            </a:extLst>
          </p:cNvPr>
          <p:cNvCxnSpPr>
            <a:cxnSpLocks/>
          </p:cNvCxnSpPr>
          <p:nvPr/>
        </p:nvCxnSpPr>
        <p:spPr>
          <a:xfrm>
            <a:off x="3664307" y="3018186"/>
            <a:ext cx="0" cy="885898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2909B3-6D79-FCA6-8583-0D5F19E7A520}"/>
              </a:ext>
            </a:extLst>
          </p:cNvPr>
          <p:cNvSpPr txBox="1"/>
          <p:nvPr/>
        </p:nvSpPr>
        <p:spPr>
          <a:xfrm>
            <a:off x="1424074" y="1980679"/>
            <a:ext cx="750615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/>
              <a:t>Left_X</a:t>
            </a:r>
            <a:r>
              <a:rPr lang="en-US" altLang="ko-KR" sz="1400" dirty="0"/>
              <a:t>: 2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CF499C-AE84-BDD0-5904-E2E36B4CC303}"/>
              </a:ext>
            </a:extLst>
          </p:cNvPr>
          <p:cNvSpPr txBox="1"/>
          <p:nvPr/>
        </p:nvSpPr>
        <p:spPr>
          <a:xfrm>
            <a:off x="2525786" y="1980679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/>
              <a:t>Right_X</a:t>
            </a:r>
            <a:r>
              <a:rPr lang="en-US" altLang="ko-KR" sz="1400" dirty="0"/>
              <a:t>: 3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B9C594-23E4-507D-BC2F-21BE7FB1D708}"/>
              </a:ext>
            </a:extLst>
          </p:cNvPr>
          <p:cNvSpPr txBox="1"/>
          <p:nvPr/>
        </p:nvSpPr>
        <p:spPr>
          <a:xfrm>
            <a:off x="2074091" y="3755672"/>
            <a:ext cx="844305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/>
              <a:t>Left_Y</a:t>
            </a:r>
            <a:r>
              <a:rPr lang="en-US" altLang="ko-KR" sz="1400" dirty="0"/>
              <a:t>: 5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01F390-3114-CB79-5B96-74C256892BDB}"/>
              </a:ext>
            </a:extLst>
          </p:cNvPr>
          <p:cNvSpPr txBox="1"/>
          <p:nvPr/>
        </p:nvSpPr>
        <p:spPr>
          <a:xfrm>
            <a:off x="3949121" y="3755672"/>
            <a:ext cx="849675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/>
              <a:t>Right_Y</a:t>
            </a:r>
            <a:r>
              <a:rPr lang="en-US" altLang="ko-KR" sz="1400" dirty="0"/>
              <a:t>: 3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ADFC82-DE7F-62DE-289E-F4A6E1441DDB}"/>
              </a:ext>
            </a:extLst>
          </p:cNvPr>
          <p:cNvSpPr txBox="1"/>
          <p:nvPr/>
        </p:nvSpPr>
        <p:spPr>
          <a:xfrm>
            <a:off x="125130" y="4246714"/>
            <a:ext cx="7996897" cy="240065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marL="171450" indent="-171450" algn="l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조건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길이가 다르고 </a:t>
            </a:r>
            <a:r>
              <a:rPr lang="ko-KR" altLang="en-US" dirty="0">
                <a:solidFill>
                  <a:srgbClr val="FF0000"/>
                </a:solidFill>
              </a:rPr>
              <a:t>정렬된</a:t>
            </a:r>
            <a:r>
              <a:rPr lang="ko-KR" altLang="en-US" dirty="0">
                <a:solidFill>
                  <a:schemeClr val="tx1"/>
                </a:solidFill>
              </a:rPr>
              <a:t> 배열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개가 주어짐</a:t>
            </a:r>
            <a:endParaRPr lang="en-US" altLang="ko-KR" dirty="0">
              <a:solidFill>
                <a:schemeClr val="tx1"/>
              </a:solidFill>
            </a:endParaRPr>
          </a:p>
          <a:p>
            <a:pPr marL="171450" indent="-171450" algn="l">
              <a:buFontTx/>
              <a:buChar char="-"/>
            </a:pPr>
            <a:r>
              <a:rPr lang="ko-KR" altLang="en-US" dirty="0"/>
              <a:t>핵심</a:t>
            </a:r>
            <a:r>
              <a:rPr lang="en-US" altLang="ko-KR" dirty="0"/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Left_X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 err="1">
                <a:solidFill>
                  <a:schemeClr val="tx1"/>
                </a:solidFill>
              </a:rPr>
              <a:t>Left_Y</a:t>
            </a:r>
            <a:r>
              <a:rPr lang="ko-KR" altLang="en-US" dirty="0">
                <a:solidFill>
                  <a:schemeClr val="tx1"/>
                </a:solidFill>
              </a:rPr>
              <a:t>가 </a:t>
            </a:r>
            <a:r>
              <a:rPr lang="en-US" altLang="ko-KR" dirty="0" err="1">
                <a:solidFill>
                  <a:schemeClr val="tx1"/>
                </a:solidFill>
              </a:rPr>
              <a:t>Right_X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 err="1">
                <a:solidFill>
                  <a:schemeClr val="tx1"/>
                </a:solidFill>
              </a:rPr>
              <a:t>Right_Y</a:t>
            </a:r>
            <a:r>
              <a:rPr lang="ko-KR" altLang="en-US" dirty="0">
                <a:solidFill>
                  <a:schemeClr val="tx1"/>
                </a:solidFill>
              </a:rPr>
              <a:t>보다 </a:t>
            </a:r>
            <a:r>
              <a:rPr lang="ko-KR" altLang="en-US" dirty="0"/>
              <a:t>항상 큰 것을 보장</a:t>
            </a:r>
            <a:r>
              <a:rPr lang="ko-KR" altLang="en-US" dirty="0">
                <a:solidFill>
                  <a:schemeClr val="tx1"/>
                </a:solidFill>
              </a:rPr>
              <a:t>하는 법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en-US" altLang="ko-KR" dirty="0">
                <a:sym typeface="Wingdings" panose="05000000000000000000" pitchFamily="2" charset="2"/>
              </a:rPr>
              <a:t>x</a:t>
            </a:r>
            <a:r>
              <a:rPr lang="en-US" altLang="ko-KR" baseline="-25000" dirty="0">
                <a:sym typeface="Wingdings" panose="05000000000000000000" pitchFamily="2" charset="2"/>
              </a:rPr>
              <a:t>2</a:t>
            </a:r>
            <a:r>
              <a:rPr lang="en-US" altLang="ko-KR" dirty="0">
                <a:sym typeface="Wingdings" panose="05000000000000000000" pitchFamily="2" charset="2"/>
              </a:rPr>
              <a:t> ≤ y</a:t>
            </a:r>
            <a:r>
              <a:rPr lang="en-US" altLang="ko-KR" baseline="-25000" dirty="0">
                <a:sym typeface="Wingdings" panose="05000000000000000000" pitchFamily="2" charset="2"/>
              </a:rPr>
              <a:t>6</a:t>
            </a:r>
            <a:r>
              <a:rPr lang="en-US" altLang="ko-KR" dirty="0">
                <a:sym typeface="Wingdings" panose="05000000000000000000" pitchFamily="2" charset="2"/>
              </a:rPr>
              <a:t> &amp; y</a:t>
            </a:r>
            <a:r>
              <a:rPr lang="en-US" altLang="ko-KR" baseline="-25000" dirty="0">
                <a:sym typeface="Wingdings" panose="05000000000000000000" pitchFamily="2" charset="2"/>
              </a:rPr>
              <a:t>5</a:t>
            </a:r>
            <a:r>
              <a:rPr lang="en-US" altLang="ko-KR" dirty="0">
                <a:sym typeface="Wingdings" panose="05000000000000000000" pitchFamily="2" charset="2"/>
              </a:rPr>
              <a:t> ≤ x</a:t>
            </a:r>
            <a:r>
              <a:rPr lang="en-US" altLang="ko-KR" baseline="-25000" dirty="0">
                <a:sym typeface="Wingdings" panose="05000000000000000000" pitchFamily="2" charset="2"/>
              </a:rPr>
              <a:t>3</a:t>
            </a:r>
            <a:endParaRPr lang="en-US" altLang="ko-KR" dirty="0"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 (1.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정렬된 배열 이므로 </a:t>
            </a:r>
            <a:r>
              <a:rPr lang="en-US" altLang="ko-KR" dirty="0" err="1">
                <a:solidFill>
                  <a:schemeClr val="tx1"/>
                </a:solidFill>
                <a:sym typeface="Wingdings" panose="05000000000000000000" pitchFamily="2" charset="2"/>
              </a:rPr>
              <a:t>Left_X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&lt; </a:t>
            </a:r>
            <a:r>
              <a:rPr lang="en-US" altLang="ko-KR" dirty="0" err="1">
                <a:solidFill>
                  <a:schemeClr val="tx1"/>
                </a:solidFill>
                <a:sym typeface="Wingdings" panose="05000000000000000000" pitchFamily="2" charset="2"/>
              </a:rPr>
              <a:t>Right_X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&amp; </a:t>
            </a:r>
            <a:r>
              <a:rPr lang="en-US" altLang="ko-KR" dirty="0" err="1">
                <a:solidFill>
                  <a:schemeClr val="tx1"/>
                </a:solidFill>
                <a:sym typeface="Wingdings" panose="05000000000000000000" pitchFamily="2" charset="2"/>
              </a:rPr>
              <a:t>Left_Y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&lt; </a:t>
            </a:r>
            <a:r>
              <a:rPr lang="en-US" altLang="ko-KR" dirty="0" err="1">
                <a:solidFill>
                  <a:schemeClr val="tx1"/>
                </a:solidFill>
                <a:sym typeface="Wingdings" panose="05000000000000000000" pitchFamily="2" charset="2"/>
              </a:rPr>
              <a:t>Right_Y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 (2.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서로 다른 배열에서 </a:t>
            </a:r>
            <a:r>
              <a:rPr lang="ko-KR" alt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분할선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다음의 값보다 작으면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Left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&lt;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Right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가 항상 성립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endParaRPr lang="en-US" altLang="ko-KR" baseline="-25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 algn="l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중간값</a:t>
            </a:r>
            <a:r>
              <a:rPr lang="en-US" altLang="ko-KR" dirty="0">
                <a:solidFill>
                  <a:schemeClr val="tx1"/>
                </a:solidFill>
              </a:rPr>
              <a:t>(Median): (max(x2, y5)+min(x3, y6)) / </a:t>
            </a:r>
            <a:r>
              <a:rPr lang="en-US" altLang="ko-KR" dirty="0" err="1">
                <a:solidFill>
                  <a:schemeClr val="tx1"/>
                </a:solidFill>
              </a:rPr>
              <a:t>merged_array_size</a:t>
            </a:r>
            <a:r>
              <a:rPr lang="en-US" altLang="ko-KR" dirty="0">
                <a:solidFill>
                  <a:schemeClr val="tx1"/>
                </a:solidFill>
              </a:rPr>
              <a:t>  [If </a:t>
            </a:r>
            <a:r>
              <a:rPr lang="en-US" altLang="ko-KR" dirty="0" err="1">
                <a:solidFill>
                  <a:schemeClr val="tx1"/>
                </a:solidFill>
              </a:rPr>
              <a:t>merged_array_size</a:t>
            </a:r>
            <a:r>
              <a:rPr lang="en-US" altLang="ko-KR" dirty="0">
                <a:solidFill>
                  <a:schemeClr val="tx1"/>
                </a:solidFill>
              </a:rPr>
              <a:t> is Even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number]</a:t>
            </a:r>
          </a:p>
          <a:p>
            <a:pPr indent="1368000" algn="l"/>
            <a:r>
              <a:rPr lang="en-US" altLang="ko-KR" dirty="0">
                <a:solidFill>
                  <a:schemeClr val="tx1"/>
                </a:solidFill>
              </a:rPr>
              <a:t>(max(x2, y5) [if </a:t>
            </a:r>
            <a:r>
              <a:rPr lang="en-US" altLang="ko-KR" dirty="0" err="1">
                <a:solidFill>
                  <a:schemeClr val="tx1"/>
                </a:solidFill>
              </a:rPr>
              <a:t>merged_array_size</a:t>
            </a:r>
            <a:r>
              <a:rPr lang="en-US" altLang="ko-KR" dirty="0">
                <a:solidFill>
                  <a:schemeClr val="tx1"/>
                </a:solidFill>
              </a:rPr>
              <a:t> is Odd number]</a:t>
            </a:r>
          </a:p>
          <a:p>
            <a:pPr marL="171450" indent="-171450" algn="l">
              <a:buFontTx/>
              <a:buChar char="-"/>
            </a:pPr>
            <a:r>
              <a:rPr lang="ko-KR" altLang="en-US" dirty="0">
                <a:solidFill>
                  <a:srgbClr val="009900"/>
                </a:solidFill>
              </a:rPr>
              <a:t>일반화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Left_X_last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≤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Right_Y_first</a:t>
            </a:r>
            <a:endParaRPr lang="en-US" altLang="ko-KR" dirty="0">
              <a:solidFill>
                <a:schemeClr val="tx1"/>
              </a:solidFill>
            </a:endParaRPr>
          </a:p>
          <a:p>
            <a:pPr marL="722313" algn="l"/>
            <a:r>
              <a:rPr lang="en-US" altLang="ko-KR" dirty="0" err="1">
                <a:solidFill>
                  <a:schemeClr val="tx1"/>
                </a:solidFill>
              </a:rPr>
              <a:t>Left_Y_last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≤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Right_X_first</a:t>
            </a:r>
            <a:endParaRPr lang="en-US" altLang="ko-KR" dirty="0">
              <a:solidFill>
                <a:schemeClr val="tx1"/>
              </a:solidFill>
            </a:endParaRPr>
          </a:p>
          <a:p>
            <a:pPr indent="722313" algn="l"/>
            <a:r>
              <a:rPr lang="en-US" altLang="ko-KR" dirty="0">
                <a:solidFill>
                  <a:schemeClr val="tx1"/>
                </a:solidFill>
              </a:rPr>
              <a:t>Median: max(</a:t>
            </a:r>
            <a:r>
              <a:rPr lang="en-US" altLang="ko-KR" dirty="0" err="1">
                <a:solidFill>
                  <a:schemeClr val="tx1"/>
                </a:solidFill>
              </a:rPr>
              <a:t>Left_X_last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Left_Y_last</a:t>
            </a:r>
            <a:r>
              <a:rPr lang="en-US" altLang="ko-KR" dirty="0">
                <a:solidFill>
                  <a:schemeClr val="tx1"/>
                </a:solidFill>
              </a:rPr>
              <a:t>) [Odd number]</a:t>
            </a:r>
          </a:p>
          <a:p>
            <a:pPr indent="1347788" algn="l"/>
            <a:r>
              <a:rPr lang="en-US" altLang="ko-KR" dirty="0">
                <a:solidFill>
                  <a:schemeClr val="tx1"/>
                </a:solidFill>
              </a:rPr>
              <a:t>(max(</a:t>
            </a:r>
            <a:r>
              <a:rPr lang="en-US" altLang="ko-KR" dirty="0" err="1">
                <a:solidFill>
                  <a:schemeClr val="tx1"/>
                </a:solidFill>
              </a:rPr>
              <a:t>Left_X_last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Left_Y_last</a:t>
            </a:r>
            <a:r>
              <a:rPr lang="en-US" altLang="ko-KR" dirty="0">
                <a:solidFill>
                  <a:schemeClr val="tx1"/>
                </a:solidFill>
              </a:rPr>
              <a:t>)+min(</a:t>
            </a:r>
            <a:r>
              <a:rPr lang="en-US" altLang="ko-KR" dirty="0" err="1">
                <a:solidFill>
                  <a:schemeClr val="tx1"/>
                </a:solidFill>
              </a:rPr>
              <a:t>Right_X_first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Right_Y_first</a:t>
            </a:r>
            <a:r>
              <a:rPr lang="en-US" altLang="ko-KR" dirty="0">
                <a:solidFill>
                  <a:schemeClr val="tx1"/>
                </a:solidFill>
              </a:rPr>
              <a:t>))/merged size [Even number]</a:t>
            </a:r>
          </a:p>
          <a:p>
            <a:pPr marL="171450" indent="-171450" algn="l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특징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Left_X+Left_Y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 err="1">
                <a:solidFill>
                  <a:schemeClr val="tx1"/>
                </a:solidFill>
              </a:rPr>
              <a:t>Right_X+Right_Y</a:t>
            </a:r>
            <a:r>
              <a:rPr lang="ko-KR" altLang="en-US" dirty="0">
                <a:solidFill>
                  <a:schemeClr val="tx1"/>
                </a:solidFill>
              </a:rPr>
              <a:t>의 값은 계속 유지됨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</a:rPr>
              <a:t>          </a:t>
            </a:r>
            <a:r>
              <a:rPr lang="en-US" altLang="ko-KR" dirty="0" err="1">
                <a:solidFill>
                  <a:srgbClr val="FF0000"/>
                </a:solidFill>
              </a:rPr>
              <a:t>Mid</a:t>
            </a:r>
            <a:r>
              <a:rPr lang="en-US" altLang="ko-KR" baseline="-25000" dirty="0" err="1">
                <a:solidFill>
                  <a:srgbClr val="FF0000"/>
                </a:solidFill>
              </a:rPr>
              <a:t>x</a:t>
            </a:r>
            <a:r>
              <a:rPr lang="ko-KR" altLang="en-US" dirty="0">
                <a:solidFill>
                  <a:schemeClr val="tx1"/>
                </a:solidFill>
              </a:rPr>
              <a:t>가 왼쪽으로 움직이면 </a:t>
            </a:r>
            <a:r>
              <a:rPr lang="en-US" altLang="ko-KR" dirty="0" err="1">
                <a:solidFill>
                  <a:srgbClr val="FF0000"/>
                </a:solidFill>
              </a:rPr>
              <a:t>Mid</a:t>
            </a:r>
            <a:r>
              <a:rPr lang="en-US" altLang="ko-KR" baseline="-25000" dirty="0" err="1">
                <a:solidFill>
                  <a:srgbClr val="FF0000"/>
                </a:solidFill>
              </a:rPr>
              <a:t>y</a:t>
            </a:r>
            <a:r>
              <a:rPr lang="ko-KR" altLang="en-US" dirty="0">
                <a:solidFill>
                  <a:schemeClr val="tx1"/>
                </a:solidFill>
              </a:rPr>
              <a:t>는 오른쪽으로 움직임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</a:rPr>
              <a:t>          </a:t>
            </a:r>
            <a:r>
              <a:rPr lang="en-US" altLang="ko-KR" dirty="0" err="1">
                <a:solidFill>
                  <a:srgbClr val="FF0000"/>
                </a:solidFill>
              </a:rPr>
              <a:t>Mid</a:t>
            </a:r>
            <a:r>
              <a:rPr lang="en-US" altLang="ko-KR" baseline="-25000" dirty="0" err="1">
                <a:solidFill>
                  <a:srgbClr val="FF0000"/>
                </a:solidFill>
              </a:rPr>
              <a:t>x</a:t>
            </a:r>
            <a:r>
              <a:rPr lang="ko-KR" altLang="en-US" dirty="0">
                <a:solidFill>
                  <a:schemeClr val="tx1"/>
                </a:solidFill>
              </a:rPr>
              <a:t>가 오른쪽으로 움직이면 </a:t>
            </a:r>
            <a:r>
              <a:rPr lang="en-US" altLang="ko-KR" dirty="0" err="1">
                <a:solidFill>
                  <a:srgbClr val="FF0000"/>
                </a:solidFill>
              </a:rPr>
              <a:t>Mid</a:t>
            </a:r>
            <a:r>
              <a:rPr lang="en-US" altLang="ko-KR" baseline="-25000" dirty="0" err="1">
                <a:solidFill>
                  <a:srgbClr val="FF0000"/>
                </a:solidFill>
              </a:rPr>
              <a:t>y</a:t>
            </a:r>
            <a:r>
              <a:rPr lang="ko-KR" altLang="en-US" dirty="0">
                <a:solidFill>
                  <a:schemeClr val="tx1"/>
                </a:solidFill>
              </a:rPr>
              <a:t>는 왼쪽으로 움직임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480704-E9A5-295E-FEB6-F93E84EB591B}"/>
              </a:ext>
            </a:extLst>
          </p:cNvPr>
          <p:cNvSpPr txBox="1"/>
          <p:nvPr/>
        </p:nvSpPr>
        <p:spPr>
          <a:xfrm>
            <a:off x="1859633" y="173177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>
                <a:solidFill>
                  <a:srgbClr val="FF0000"/>
                </a:solidFill>
              </a:rPr>
              <a:t>Mid</a:t>
            </a:r>
            <a:r>
              <a:rPr lang="en-US" altLang="ko-KR" sz="1400" baseline="-25000" dirty="0" err="1">
                <a:solidFill>
                  <a:srgbClr val="FF0000"/>
                </a:solidFill>
              </a:rPr>
              <a:t>x</a:t>
            </a:r>
            <a:endParaRPr lang="ko-KR" altLang="en-US" sz="1400" baseline="-250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3EF386-5029-DA8F-A260-2DED80330776}"/>
              </a:ext>
            </a:extLst>
          </p:cNvPr>
          <p:cNvSpPr txBox="1"/>
          <p:nvPr/>
        </p:nvSpPr>
        <p:spPr>
          <a:xfrm>
            <a:off x="3231788" y="2774166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>
                <a:solidFill>
                  <a:srgbClr val="FF0000"/>
                </a:solidFill>
              </a:rPr>
              <a:t>Mid</a:t>
            </a:r>
            <a:r>
              <a:rPr lang="en-US" altLang="ko-KR" sz="1400" baseline="-25000" dirty="0" err="1">
                <a:solidFill>
                  <a:srgbClr val="FF0000"/>
                </a:solidFill>
              </a:rPr>
              <a:t>y</a:t>
            </a:r>
            <a:endParaRPr lang="ko-KR" altLang="en-US" sz="14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76701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918139"/>
              </p:ext>
            </p:extLst>
          </p:nvPr>
        </p:nvGraphicFramePr>
        <p:xfrm>
          <a:off x="125130" y="868119"/>
          <a:ext cx="795350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35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Painter’s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Problem using Binary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화가가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제약조건 하에서 모든 보드를 칠할 최소 시간을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제약조건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화가는 보드를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그리는데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시간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화가는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또는 연속적으로 놓여있는 보드를 칠할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(1, 2, 3, 4) 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있으면 화가는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(1) , (1, 2), (1, 2, 3), (1, 2, 3, 4) 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칠할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목표 값에 대해 낮은 범위에서 높은 범위로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 중 가장 큰 값은 배열의 모든 요소의 합이고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할당할 때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 중 가장 낮은 값은 배열의 최댓값이고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부분을 나누어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작거나 같도록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 ~ high): low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작업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작업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painetr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~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범위 내에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painter &gt; 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mid ~ high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 내에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(sum(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Search’s Invariant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목표 값은 검색 범위 내에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범위는 종료에 도달할 수 있도록 각 루프에서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범위는 정렬된 순서로 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Painter Partition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133534"/>
              </p:ext>
            </p:extLst>
          </p:nvPr>
        </p:nvGraphicFramePr>
        <p:xfrm>
          <a:off x="8197690" y="868118"/>
          <a:ext cx="3013393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3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GetMaxValue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GetSumOfArray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NumberOfPainter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0, painter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if(sum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painter++;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painter;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PainterPartition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k){// O(n log (sum(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GetMaxValue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GetSumOfArray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(l + h)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painter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NumberOfPainter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if(painter &lt;= k)//if target's value is close to low value,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 = mid;// Update search range closer to low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{1, 2, 3, 4, 5, 6, 7, 8, 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PainterPartition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157073"/>
              </p:ext>
            </p:extLst>
          </p:nvPr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891302"/>
              </p:ext>
            </p:extLst>
          </p:nvPr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9551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225312"/>
              </p:ext>
            </p:extLst>
          </p:nvPr>
        </p:nvGraphicFramePr>
        <p:xfrm>
          <a:off x="125130" y="868119"/>
          <a:ext cx="703586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58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Square Root of an Integer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square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O(sqrt(x)) [Naive], O(log x) [Binary Search, Built-in], O(1) [Exponential]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Square Root of Integer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567812"/>
              </p:ext>
            </p:extLst>
          </p:nvPr>
        </p:nvGraphicFramePr>
        <p:xfrm>
          <a:off x="125130" y="1678574"/>
          <a:ext cx="1941830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1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SquareRoot_Naive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x){// O(sqrt(x))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== 0 || x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res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while(res &lt;=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i-1;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7A1823D-7C76-81D8-9344-36CE66BA1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859872"/>
              </p:ext>
            </p:extLst>
          </p:nvPr>
        </p:nvGraphicFramePr>
        <p:xfrm>
          <a:off x="2169867" y="1678574"/>
          <a:ext cx="218313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3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SquareRoot_BinarySearch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x){// O(log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== 0 || x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 = 1, e = x/2,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 &lt;=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s+e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mid *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CB56C64-DCA0-2B14-59FE-91C3C9896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62770"/>
              </p:ext>
            </p:extLst>
          </p:nvPr>
        </p:nvGraphicFramePr>
        <p:xfrm>
          <a:off x="4455904" y="1678574"/>
          <a:ext cx="1913255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2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441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SquareRoot_BuiltIn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x){// O(log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sqrt(x);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895956F2-CB08-0FD7-F6D9-B5426230E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591886"/>
              </p:ext>
            </p:extLst>
          </p:nvPr>
        </p:nvGraphicFramePr>
        <p:xfrm>
          <a:off x="6472066" y="1678574"/>
          <a:ext cx="1968818" cy="71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58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SquareRoot_Exponential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x){//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 = exp(log(x)/2);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floor(res);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52977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465405"/>
              </p:ext>
            </p:extLst>
          </p:nvPr>
        </p:nvGraphicFramePr>
        <p:xfrm>
          <a:off x="125130" y="868119"/>
          <a:ext cx="597801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8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Frequency of each element in a limited range array in less than O(n) time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요소들의 빈도 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[Naive, Hash], O(m log n) [Binary Search]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Find Freq of Elements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622633"/>
              </p:ext>
            </p:extLst>
          </p:nvPr>
        </p:nvGraphicFramePr>
        <p:xfrm>
          <a:off x="125130" y="1660564"/>
          <a:ext cx="244189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18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FindFrequency_Naive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[idx-1]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[idx-1]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[idx-1]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7CE7C958-5E89-6F80-87BF-E3AA96D74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286660"/>
              </p:ext>
            </p:extLst>
          </p:nvPr>
        </p:nvGraphicFramePr>
        <p:xfrm>
          <a:off x="2725814" y="1670135"/>
          <a:ext cx="2413318" cy="118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3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FindFrequency_Hash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AD22553-195D-C9AF-D00B-3BAA789FA0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377377"/>
              </p:ext>
            </p:extLst>
          </p:nvPr>
        </p:nvGraphicFramePr>
        <p:xfrm>
          <a:off x="5297923" y="1660564"/>
          <a:ext cx="402939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9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FindFrequency_BinarySearch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[low]] += high - low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(low + high)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FindFrequency_BinarySearch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mid,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FindFrequency_BinarySearch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mid+1, high,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185665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35701"/>
              </p:ext>
            </p:extLst>
          </p:nvPr>
        </p:nvGraphicFramePr>
        <p:xfrm>
          <a:off x="125130" y="868119"/>
          <a:ext cx="868362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36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Tiling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X n 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누락된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cell(1x1)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모양 타일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(2X2)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채우는 법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Tiling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25912"/>
              </p:ext>
            </p:extLst>
          </p:nvPr>
        </p:nvGraphicFramePr>
        <p:xfrm>
          <a:off x="7782346" y="1603071"/>
          <a:ext cx="4308793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8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count_tile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PlaceTileOnBoard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board, int x1, int y1, int x2, int y2, int x3, int y3){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count_tile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board[x1][y1] = board[x2][y2] = board[x3][y3]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count_tile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board, int n,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r,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count_tile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if(board[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board[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count_tile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=x;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j=y;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if(board[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 &amp;&amp; c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/2)// missing tile on quadrant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PlaceTileOnBoard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if(r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 &amp;&amp; c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/2)// missing tile on quadrant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PlaceTileOnBoard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if(r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 &amp;&amp; c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/2)// missing tile on quadrant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PlaceTileOnBoard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if(r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 &amp;&amp; c&gt;=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/2)// missing tile on quadrant 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PlaceTileOnBoard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n/2, x, y);//Quadrant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n/2,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y);//Quadrant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n/2 , 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/2);//Quadrant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n/2,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/2);//Quadrant 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grid = pow(2,k);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board(grid, vector&lt;int&gt;(grid,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board[0][0]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grid, 0,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&lt;grid;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("\n"))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j&lt;grid;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("%2d ", board[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DF6A1C8-53CD-9CE0-049E-5E81B4200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580598"/>
              </p:ext>
            </p:extLst>
          </p:nvPr>
        </p:nvGraphicFramePr>
        <p:xfrm>
          <a:off x="1233081" y="2396710"/>
          <a:ext cx="3744000" cy="37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72160942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685893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6467212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62677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01233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037027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34708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40578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45121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4523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B5FB846-C78A-100B-4264-7245835C5DD8}"/>
              </a:ext>
            </a:extLst>
          </p:cNvPr>
          <p:cNvCxnSpPr>
            <a:cxnSpLocks/>
          </p:cNvCxnSpPr>
          <p:nvPr/>
        </p:nvCxnSpPr>
        <p:spPr>
          <a:xfrm>
            <a:off x="1087655" y="2638910"/>
            <a:ext cx="36090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6D9D0C8-EB7F-4D5C-D46D-7624C3D4DFDC}"/>
              </a:ext>
            </a:extLst>
          </p:cNvPr>
          <p:cNvSpPr txBox="1"/>
          <p:nvPr/>
        </p:nvSpPr>
        <p:spPr>
          <a:xfrm>
            <a:off x="100862" y="2520399"/>
            <a:ext cx="97084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Missing cell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E013D3F-BE57-14A1-C512-AB146534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270148"/>
              </p:ext>
            </p:extLst>
          </p:nvPr>
        </p:nvGraphicFramePr>
        <p:xfrm>
          <a:off x="5628000" y="2396710"/>
          <a:ext cx="936000" cy="9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626772"/>
                  </a:ext>
                </a:extLst>
              </a:tr>
            </a:tbl>
          </a:graphicData>
        </a:graphic>
      </p:graphicFrame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FD7EA03-F9A8-5B97-7684-BA51D4911495}"/>
              </a:ext>
            </a:extLst>
          </p:cNvPr>
          <p:cNvCxnSpPr>
            <a:cxnSpLocks/>
          </p:cNvCxnSpPr>
          <p:nvPr/>
        </p:nvCxnSpPr>
        <p:spPr>
          <a:xfrm flipV="1">
            <a:off x="6277448" y="3140496"/>
            <a:ext cx="0" cy="38442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0F264C3-243B-0972-9E25-B21854136FD0}"/>
              </a:ext>
            </a:extLst>
          </p:cNvPr>
          <p:cNvSpPr txBox="1"/>
          <p:nvPr/>
        </p:nvSpPr>
        <p:spPr>
          <a:xfrm>
            <a:off x="5787006" y="3561555"/>
            <a:ext cx="97084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L Tile</a:t>
            </a:r>
            <a:endParaRPr lang="ko-KR" altLang="en-US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0A2F1B3-F389-7167-0DFD-25B481D5DC6A}"/>
              </a:ext>
            </a:extLst>
          </p:cNvPr>
          <p:cNvCxnSpPr>
            <a:cxnSpLocks/>
          </p:cNvCxnSpPr>
          <p:nvPr/>
        </p:nvCxnSpPr>
        <p:spPr>
          <a:xfrm>
            <a:off x="3096109" y="2152987"/>
            <a:ext cx="0" cy="4363316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8AFD3E2-E61C-62FC-CAAB-B3A34D6C1E07}"/>
              </a:ext>
            </a:extLst>
          </p:cNvPr>
          <p:cNvSpPr txBox="1"/>
          <p:nvPr/>
        </p:nvSpPr>
        <p:spPr>
          <a:xfrm>
            <a:off x="2660199" y="1885460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A35585B-AD54-38E6-BFCD-F2CEC731F273}"/>
              </a:ext>
            </a:extLst>
          </p:cNvPr>
          <p:cNvCxnSpPr>
            <a:cxnSpLocks/>
          </p:cNvCxnSpPr>
          <p:nvPr/>
        </p:nvCxnSpPr>
        <p:spPr>
          <a:xfrm rot="16200000">
            <a:off x="3096109" y="2093631"/>
            <a:ext cx="0" cy="4363316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DFACBAE-9D86-6C85-B891-A6606CDDE8DF}"/>
              </a:ext>
            </a:extLst>
          </p:cNvPr>
          <p:cNvSpPr txBox="1"/>
          <p:nvPr/>
        </p:nvSpPr>
        <p:spPr>
          <a:xfrm>
            <a:off x="44723" y="4130993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193897-3A55-DBDE-05CA-059389F03BBB}"/>
              </a:ext>
            </a:extLst>
          </p:cNvPr>
          <p:cNvSpPr txBox="1"/>
          <p:nvPr/>
        </p:nvSpPr>
        <p:spPr>
          <a:xfrm>
            <a:off x="207554" y="2742604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(x, y)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8B48A1-4034-680C-5B8B-305F61DE60A0}"/>
              </a:ext>
            </a:extLst>
          </p:cNvPr>
          <p:cNvSpPr txBox="1"/>
          <p:nvPr/>
        </p:nvSpPr>
        <p:spPr>
          <a:xfrm>
            <a:off x="3742101" y="2039185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(</a:t>
            </a:r>
            <a:r>
              <a:rPr lang="en-US" altLang="ko-KR" dirty="0" err="1"/>
              <a:t>x+n</a:t>
            </a:r>
            <a:r>
              <a:rPr lang="en-US" altLang="ko-KR" dirty="0"/>
              <a:t>/2, y)</a:t>
            </a:r>
            <a:endParaRPr lang="ko-KR" altLang="en-US" sz="105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3F30325-64C8-647B-8D8C-04DD8B19B016}"/>
              </a:ext>
            </a:extLst>
          </p:cNvPr>
          <p:cNvCxnSpPr>
            <a:cxnSpLocks/>
          </p:cNvCxnSpPr>
          <p:nvPr/>
        </p:nvCxnSpPr>
        <p:spPr>
          <a:xfrm flipH="1">
            <a:off x="3378639" y="2234152"/>
            <a:ext cx="346338" cy="3678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EB9D057-6CEE-FDB1-A022-385CED8E74A8}"/>
              </a:ext>
            </a:extLst>
          </p:cNvPr>
          <p:cNvSpPr txBox="1"/>
          <p:nvPr/>
        </p:nvSpPr>
        <p:spPr>
          <a:xfrm>
            <a:off x="237424" y="4773612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(x, </a:t>
            </a:r>
            <a:r>
              <a:rPr lang="en-US" altLang="ko-KR" dirty="0" err="1"/>
              <a:t>y+n</a:t>
            </a:r>
            <a:r>
              <a:rPr lang="en-US" altLang="ko-KR" dirty="0"/>
              <a:t>/2)</a:t>
            </a:r>
            <a:endParaRPr lang="ko-KR" altLang="en-US" sz="105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FA2254D-19F0-04B6-64E4-4BBB76562493}"/>
              </a:ext>
            </a:extLst>
          </p:cNvPr>
          <p:cNvCxnSpPr>
            <a:cxnSpLocks/>
          </p:cNvCxnSpPr>
          <p:nvPr/>
        </p:nvCxnSpPr>
        <p:spPr>
          <a:xfrm flipV="1">
            <a:off x="1003481" y="4517490"/>
            <a:ext cx="445081" cy="2911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9623B99-2F84-ED04-F68A-A315838AC37C}"/>
              </a:ext>
            </a:extLst>
          </p:cNvPr>
          <p:cNvSpPr txBox="1"/>
          <p:nvPr/>
        </p:nvSpPr>
        <p:spPr>
          <a:xfrm>
            <a:off x="5292038" y="4427332"/>
            <a:ext cx="1100914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(</a:t>
            </a:r>
            <a:r>
              <a:rPr lang="en-US" altLang="ko-KR" dirty="0" err="1"/>
              <a:t>x+n</a:t>
            </a:r>
            <a:r>
              <a:rPr lang="en-US" altLang="ko-KR" dirty="0"/>
              <a:t>/2, </a:t>
            </a:r>
            <a:r>
              <a:rPr lang="en-US" altLang="ko-KR" dirty="0" err="1"/>
              <a:t>y+n</a:t>
            </a:r>
            <a:r>
              <a:rPr lang="en-US" altLang="ko-KR" dirty="0"/>
              <a:t>/2)</a:t>
            </a:r>
            <a:endParaRPr lang="ko-KR" altLang="en-US" sz="105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8DDD02-5D44-10B2-8B7F-A164809B4F05}"/>
              </a:ext>
            </a:extLst>
          </p:cNvPr>
          <p:cNvCxnSpPr>
            <a:cxnSpLocks/>
          </p:cNvCxnSpPr>
          <p:nvPr/>
        </p:nvCxnSpPr>
        <p:spPr>
          <a:xfrm flipH="1">
            <a:off x="3434913" y="4518577"/>
            <a:ext cx="1819049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20607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320104"/>
              </p:ext>
            </p:extLst>
          </p:nvPr>
        </p:nvGraphicFramePr>
        <p:xfrm>
          <a:off x="125130" y="868119"/>
          <a:ext cx="60058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5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Skyline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평면에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직사각형 건물이 주어지면 겹친 선을 제거하여 지평선을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건물은 공통 바닥을 공유하고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건물은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(x-left, height, x-right)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[Multiset, Divide &amp; Conquer]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Skyline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753155"/>
              </p:ext>
            </p:extLst>
          </p:nvPr>
        </p:nvGraphicFramePr>
        <p:xfrm>
          <a:off x="6329318" y="868118"/>
          <a:ext cx="5621973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5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526030">
                  <a:extLst>
                    <a:ext uri="{9D8B030D-6E8A-4147-A177-3AD203B41FA5}">
                      <a16:colId xmlns:a16="http://schemas.microsoft.com/office/drawing/2014/main" val="2238757202"/>
                    </a:ext>
                  </a:extLst>
                </a:gridCol>
              </a:tblGrid>
              <a:tr h="1869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7156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Building{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left, height,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Strip{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left, height;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Strip(int l = 0, int h 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height =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friend class Skyline;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Skyline{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Strip*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Skyline(int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cap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Strip[c];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~Skyline() {delete[]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count() {return n;}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Append(Strip*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[n-1].height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[n-1].height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[n-1].height,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-&gt;height);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=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Print(){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].left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].height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Skyline:: Skyline* Merge(Skyline* other){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Skyline* res = new Skyline(this-&gt;n + other-&gt;n);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 = 0, h2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this-&gt;n &amp;&amp; j &lt; other-&gt;n){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].left &lt; other-&gt;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[j].left){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x1 =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h1 =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max(h1, 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res-&gt;Append(new Strip(x1,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x2 = other-&gt;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h2 = other-&gt;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[j].height;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max(h1, 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res-&gt;Append(new Strip(x2,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this-&gt;n){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res-&gt;Append(&amp;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while(j &lt; other-&gt;n){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res-&gt;Append(&amp;other-&gt;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Skyline*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FindSkyline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(vector&lt;Building&gt;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Skyline* res = new Skyline(2);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res-&gt;Append(new Strip(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[l].left,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[l].height));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res-&gt;Append(new Strip(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[l].right,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mid = (l + h)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Skyline*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FindSkyline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Skyline*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FindSkyline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mid+1, 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Skyline*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-&gt;Merge(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delete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delete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742E2D5-18C8-A286-6F96-5CEDADD9D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244773"/>
              </p:ext>
            </p:extLst>
          </p:nvPr>
        </p:nvGraphicFramePr>
        <p:xfrm>
          <a:off x="125130" y="1859841"/>
          <a:ext cx="2711768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94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400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Create_Skyline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wall;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l, h,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 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 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 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({l, -h});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({r, h});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skyline;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multiset&lt;int&gt;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wall_left_h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top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w : wall){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wall_left_h.insert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wall_left_h.erase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wall_left_h.find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wall_left_h.rbegin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top){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top =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wall_left_h.rbegin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skyline.push_back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top));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skyline)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11, 5}, {2, 6, 7}, {3, 13,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{12, 7, 16}, {14, 3, 25}, {19, 18, 22},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{23, 13, 29}, {24, 4, 28}};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Create_Skyline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32542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18742"/>
              </p:ext>
            </p:extLst>
          </p:nvPr>
        </p:nvGraphicFramePr>
        <p:xfrm>
          <a:off x="125130" y="868119"/>
          <a:ext cx="735596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59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in a Row-wise and Column-wise Sorted 2D Array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x 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행과 열이 오름차순으로 정렬되었고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행렬에 있는지 판단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O(r log c) [Divide &amp; Conquer], O(n)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Search in Sorted Array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049952"/>
              </p:ext>
            </p:extLst>
          </p:nvPr>
        </p:nvGraphicFramePr>
        <p:xfrm>
          <a:off x="7989964" y="871246"/>
          <a:ext cx="3846830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6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er,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er)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key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", " &lt;&lt; j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er || j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er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key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",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 key &amp;&amp; i+1 &lt;= 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i+1, er,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if(j-1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9CEBEB06-D0D7-08D1-5444-236937FB43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643843"/>
              </p:ext>
            </p:extLst>
          </p:nvPr>
        </p:nvGraphicFramePr>
        <p:xfrm>
          <a:off x="322661" y="3166375"/>
          <a:ext cx="3276000" cy="32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72160942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685893614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62677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01233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037027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34708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40578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451217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39A14F6-9269-BE5F-BC7F-12FE865A9364}"/>
              </a:ext>
            </a:extLst>
          </p:cNvPr>
          <p:cNvCxnSpPr>
            <a:cxnSpLocks/>
          </p:cNvCxnSpPr>
          <p:nvPr/>
        </p:nvCxnSpPr>
        <p:spPr>
          <a:xfrm>
            <a:off x="1957089" y="3015394"/>
            <a:ext cx="0" cy="3678259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9270D7-C7CE-20FD-A60F-19CF2642322D}"/>
              </a:ext>
            </a:extLst>
          </p:cNvPr>
          <p:cNvSpPr txBox="1"/>
          <p:nvPr/>
        </p:nvSpPr>
        <p:spPr>
          <a:xfrm>
            <a:off x="1521179" y="2755439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Mid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8DC902-7E3B-0F5E-7D73-3ED86B4E4CE6}"/>
              </a:ext>
            </a:extLst>
          </p:cNvPr>
          <p:cNvCxnSpPr>
            <a:cxnSpLocks/>
          </p:cNvCxnSpPr>
          <p:nvPr/>
        </p:nvCxnSpPr>
        <p:spPr>
          <a:xfrm rot="16200000">
            <a:off x="1957089" y="2967051"/>
            <a:ext cx="0" cy="3678259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6F2F10A2-56A2-35A7-631F-F218AB49A077}"/>
              </a:ext>
            </a:extLst>
          </p:cNvPr>
          <p:cNvSpPr/>
          <p:nvPr/>
        </p:nvSpPr>
        <p:spPr>
          <a:xfrm>
            <a:off x="1833713" y="4680999"/>
            <a:ext cx="246752" cy="24675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68BC07-F45B-5A29-A57E-53621A9C120B}"/>
              </a:ext>
            </a:extLst>
          </p:cNvPr>
          <p:cNvSpPr/>
          <p:nvPr/>
        </p:nvSpPr>
        <p:spPr>
          <a:xfrm>
            <a:off x="1730807" y="3166374"/>
            <a:ext cx="1892880" cy="1897937"/>
          </a:xfrm>
          <a:prstGeom prst="rect">
            <a:avLst/>
          </a:prstGeom>
          <a:solidFill>
            <a:srgbClr val="33CC3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8DD8CF-06B2-04C3-2067-ABD76D73E60E}"/>
              </a:ext>
            </a:extLst>
          </p:cNvPr>
          <p:cNvSpPr/>
          <p:nvPr/>
        </p:nvSpPr>
        <p:spPr>
          <a:xfrm>
            <a:off x="322660" y="5064318"/>
            <a:ext cx="3276000" cy="1378056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40F8168-BC2C-7F5E-6E92-928BA5A3F8EA}"/>
              </a:ext>
            </a:extLst>
          </p:cNvPr>
          <p:cNvSpPr/>
          <p:nvPr/>
        </p:nvSpPr>
        <p:spPr>
          <a:xfrm>
            <a:off x="322661" y="3172068"/>
            <a:ext cx="1408146" cy="3270305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41A02F9-E77D-0C92-F3A9-5D7DBB0F12FC}"/>
              </a:ext>
            </a:extLst>
          </p:cNvPr>
          <p:cNvGrpSpPr/>
          <p:nvPr/>
        </p:nvGrpSpPr>
        <p:grpSpPr>
          <a:xfrm>
            <a:off x="322660" y="1766336"/>
            <a:ext cx="1605581" cy="981787"/>
            <a:chOff x="3931544" y="3326347"/>
            <a:chExt cx="1605581" cy="98178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8561C02-385A-AB9C-DEBC-1AA79F36B210}"/>
                </a:ext>
              </a:extLst>
            </p:cNvPr>
            <p:cNvSpPr/>
            <p:nvPr/>
          </p:nvSpPr>
          <p:spPr>
            <a:xfrm>
              <a:off x="3931545" y="3326347"/>
              <a:ext cx="264995" cy="265703"/>
            </a:xfrm>
            <a:prstGeom prst="rect">
              <a:avLst/>
            </a:prstGeom>
            <a:solidFill>
              <a:srgbClr val="33CC33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C9AD111-A78D-EC10-2954-AFAA39710D60}"/>
                </a:ext>
              </a:extLst>
            </p:cNvPr>
            <p:cNvSpPr/>
            <p:nvPr/>
          </p:nvSpPr>
          <p:spPr>
            <a:xfrm>
              <a:off x="3931544" y="3675698"/>
              <a:ext cx="264995" cy="265703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D437EC8-E3C0-437E-017D-B163B8F1DECA}"/>
                </a:ext>
              </a:extLst>
            </p:cNvPr>
            <p:cNvSpPr/>
            <p:nvPr/>
          </p:nvSpPr>
          <p:spPr>
            <a:xfrm>
              <a:off x="3940895" y="4042431"/>
              <a:ext cx="264995" cy="265703"/>
            </a:xfrm>
            <a:prstGeom prst="rect">
              <a:avLst/>
            </a:prstGeom>
            <a:solidFill>
              <a:schemeClr val="accent4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CF102F-08F0-BD91-37BC-1D9A5B4131ED}"/>
                </a:ext>
              </a:extLst>
            </p:cNvPr>
            <p:cNvSpPr txBox="1"/>
            <p:nvPr/>
          </p:nvSpPr>
          <p:spPr>
            <a:xfrm>
              <a:off x="4252025" y="3359224"/>
              <a:ext cx="871819" cy="21544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400" dirty="0">
                  <a:solidFill>
                    <a:srgbClr val="FFFF00"/>
                  </a:solidFill>
                  <a:effectLst>
                    <a:glow rad="50800">
                      <a:schemeClr val="tx1"/>
                    </a:glow>
                  </a:effectLst>
                </a:rPr>
                <a:t>Common</a:t>
              </a:r>
              <a:endParaRPr lang="ko-KR" altLang="en-US" sz="1400" baseline="-250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80E0E9-5480-3D9C-344D-3B5DBDD8CD99}"/>
                </a:ext>
              </a:extLst>
            </p:cNvPr>
            <p:cNvSpPr txBox="1"/>
            <p:nvPr/>
          </p:nvSpPr>
          <p:spPr>
            <a:xfrm>
              <a:off x="4252025" y="3351476"/>
              <a:ext cx="871819" cy="21544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400" dirty="0">
                  <a:solidFill>
                    <a:srgbClr val="FFFF00"/>
                  </a:solidFill>
                  <a:effectLst>
                    <a:glow rad="50800">
                      <a:schemeClr val="tx1"/>
                    </a:glow>
                  </a:effectLst>
                </a:rPr>
                <a:t>Common</a:t>
              </a:r>
              <a:endParaRPr lang="ko-KR" altLang="en-US" sz="1400" baseline="-250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27B079-903C-E9FB-5E5F-D9DD562F7454}"/>
                </a:ext>
              </a:extLst>
            </p:cNvPr>
            <p:cNvSpPr txBox="1"/>
            <p:nvPr/>
          </p:nvSpPr>
          <p:spPr>
            <a:xfrm>
              <a:off x="4290894" y="3697561"/>
              <a:ext cx="1246231" cy="21544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400" dirty="0">
                  <a:solidFill>
                    <a:srgbClr val="FFFF00"/>
                  </a:solidFill>
                  <a:effectLst>
                    <a:glow rad="50800">
                      <a:schemeClr val="tx1"/>
                    </a:glow>
                  </a:effectLst>
                </a:rPr>
                <a:t>Mid &lt; key</a:t>
              </a:r>
              <a:endParaRPr lang="ko-KR" altLang="en-US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E9CCC6-C207-F8FA-EE04-50D1DEA3F7CD}"/>
                </a:ext>
              </a:extLst>
            </p:cNvPr>
            <p:cNvSpPr txBox="1"/>
            <p:nvPr/>
          </p:nvSpPr>
          <p:spPr>
            <a:xfrm>
              <a:off x="4290893" y="4059328"/>
              <a:ext cx="1055108" cy="21544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400" dirty="0">
                  <a:solidFill>
                    <a:srgbClr val="FFFF00"/>
                  </a:solidFill>
                  <a:effectLst>
                    <a:glow rad="50800">
                      <a:schemeClr val="tx1"/>
                    </a:glow>
                  </a:effectLst>
                </a:rPr>
                <a:t>Mid &gt; key</a:t>
              </a:r>
              <a:endParaRPr lang="ko-KR" altLang="en-US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endParaRPr>
            </a:p>
          </p:txBody>
        </p: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F99C6122-DBD5-9B8D-EDC1-062730BD4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226875"/>
              </p:ext>
            </p:extLst>
          </p:nvPr>
        </p:nvGraphicFramePr>
        <p:xfrm>
          <a:off x="3869298" y="2544533"/>
          <a:ext cx="4013518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3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r, int l, int 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(l + h)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if(mat[r][mid]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if(mat[r][mid]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mat[0].size();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&lt;= key &amp;&amp; 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][c-1] &gt;=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0, c-1, key)){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key &lt;&lt;","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found\n";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{10, 20, 30, 40},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{15, 25, 35, 45},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{27, 29, 37, 48},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{32, 33, 39, 50}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1DE37417-E033-599E-8FB9-CB62BC4A4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368668"/>
              </p:ext>
            </p:extLst>
          </p:nvPr>
        </p:nvGraphicFramePr>
        <p:xfrm>
          <a:off x="8008681" y="2990359"/>
          <a:ext cx="3846830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6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SearchAllSorted_Fast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key){//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small = mat[0][0], large = mat[n-1][n-1];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small || key &gt; large)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j =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 &amp; j &gt;=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j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&gt;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found\n";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{10, 20, 30, 40},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{15, 25, 35, 45},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{27, 29, 37, 48},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{32, 33, 39, 50}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SearchAllSorted_Fast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061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795350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35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 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51987" y="5536480"/>
          <a:ext cx="1086010" cy="118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01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28847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Math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44320ED7-7DF6-5645-8764-39FD53560761}"/>
              </a:ext>
            </a:extLst>
          </p:cNvPr>
          <p:cNvSpPr/>
          <p:nvPr/>
        </p:nvSpPr>
        <p:spPr>
          <a:xfrm>
            <a:off x="345989" y="1006618"/>
            <a:ext cx="11397197" cy="55424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700" b="1" dirty="0"/>
              <a:t>생략</a:t>
            </a:r>
          </a:p>
        </p:txBody>
      </p:sp>
    </p:spTree>
    <p:extLst>
      <p:ext uri="{BB962C8B-B14F-4D97-AF65-F5344CB8AC3E}">
        <p14:creationId xmlns:p14="http://schemas.microsoft.com/office/powerpoint/2010/main" val="272406883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Geometric – Section Formula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9D2AC9B-9DAF-536D-CCE8-240BC37569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130" y="882021"/>
            <a:ext cx="5673504" cy="16845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A175456-C18D-B709-FEBE-6FF06CB3C9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3306" y="2721374"/>
            <a:ext cx="3332061" cy="247945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BFC8C02-22E8-1E96-F9D9-5A0479C3043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4476" y="2721374"/>
            <a:ext cx="4144218" cy="23850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AE25B92-748E-C6B3-351E-15C34E2D9A78}"/>
              </a:ext>
            </a:extLst>
          </p:cNvPr>
          <p:cNvSpPr txBox="1"/>
          <p:nvPr/>
        </p:nvSpPr>
        <p:spPr>
          <a:xfrm>
            <a:off x="798230" y="6206122"/>
            <a:ext cx="4806484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If P’s quadrant is higher than Q, order point by counterclockwise order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FD0EB0-3CB5-3DCF-B04D-BF4C19D240A4}"/>
              </a:ext>
            </a:extLst>
          </p:cNvPr>
          <p:cNvSpPr txBox="1"/>
          <p:nvPr/>
        </p:nvSpPr>
        <p:spPr>
          <a:xfrm>
            <a:off x="798230" y="5106458"/>
            <a:ext cx="3332061" cy="96949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m / </a:t>
            </a:r>
            <a:r>
              <a:rPr lang="en-US" altLang="ko-KR" sz="1050" dirty="0"/>
              <a:t>n </a:t>
            </a:r>
            <a:r>
              <a:rPr lang="en-US" altLang="ko-KR" sz="1050" dirty="0">
                <a:solidFill>
                  <a:srgbClr val="FF0000"/>
                </a:solidFill>
              </a:rPr>
              <a:t>= (x-x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)/</a:t>
            </a:r>
            <a:r>
              <a:rPr lang="en-US" altLang="ko-KR" sz="1050" dirty="0"/>
              <a:t>(x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-x)</a:t>
            </a:r>
          </a:p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m</a:t>
            </a:r>
            <a:r>
              <a:rPr lang="en-US" altLang="ko-KR" sz="1050" dirty="0"/>
              <a:t>(x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-x) = n</a:t>
            </a:r>
            <a:r>
              <a:rPr lang="en-US" altLang="ko-KR" sz="1050" dirty="0">
                <a:solidFill>
                  <a:srgbClr val="FF0000"/>
                </a:solidFill>
              </a:rPr>
              <a:t>(x-x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endParaRPr lang="en-US" altLang="ko-KR" sz="1050" dirty="0"/>
          </a:p>
          <a:p>
            <a:pPr algn="l"/>
            <a:r>
              <a:rPr lang="en-US" altLang="ko-KR" sz="1050" dirty="0"/>
              <a:t>mx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+nx</a:t>
            </a:r>
            <a:r>
              <a:rPr lang="en-US" altLang="ko-KR" sz="1050" baseline="-25000" dirty="0"/>
              <a:t>1</a:t>
            </a:r>
            <a:r>
              <a:rPr lang="en-US" altLang="ko-KR" sz="1050" dirty="0"/>
              <a:t> = (</a:t>
            </a:r>
            <a:r>
              <a:rPr lang="en-US" altLang="ko-KR" sz="1050" dirty="0" err="1"/>
              <a:t>m+n</a:t>
            </a:r>
            <a:r>
              <a:rPr lang="en-US" altLang="ko-KR" sz="1050" dirty="0"/>
              <a:t>)x</a:t>
            </a:r>
          </a:p>
          <a:p>
            <a:pPr algn="l"/>
            <a:r>
              <a:rPr lang="en-US" altLang="ko-KR" sz="1050" dirty="0"/>
              <a:t> x = (mx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+nx</a:t>
            </a:r>
            <a:r>
              <a:rPr lang="en-US" altLang="ko-KR" sz="1050" baseline="-25000" dirty="0"/>
              <a:t>1</a:t>
            </a:r>
            <a:r>
              <a:rPr lang="en-US" altLang="ko-KR" sz="1050" dirty="0"/>
              <a:t>)/(</a:t>
            </a:r>
            <a:r>
              <a:rPr lang="en-US" altLang="ko-KR" sz="1050" dirty="0" err="1"/>
              <a:t>m+n</a:t>
            </a:r>
            <a:r>
              <a:rPr lang="en-US" altLang="ko-KR" sz="1050" dirty="0"/>
              <a:t>)</a:t>
            </a:r>
          </a:p>
          <a:p>
            <a:pPr algn="l"/>
            <a:endParaRPr lang="en-US" altLang="ko-KR" sz="1050" dirty="0"/>
          </a:p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m / </a:t>
            </a:r>
            <a:r>
              <a:rPr lang="en-US" altLang="ko-KR" sz="1050" dirty="0"/>
              <a:t>n </a:t>
            </a:r>
            <a:r>
              <a:rPr lang="en-US" altLang="ko-KR" sz="1050" dirty="0">
                <a:solidFill>
                  <a:srgbClr val="FF0000"/>
                </a:solidFill>
              </a:rPr>
              <a:t>=</a:t>
            </a:r>
            <a:r>
              <a:rPr lang="en-US" altLang="ko-KR" sz="1050" dirty="0"/>
              <a:t> </a:t>
            </a:r>
            <a:r>
              <a:rPr lang="en-US" altLang="ko-KR" sz="1050" dirty="0">
                <a:solidFill>
                  <a:srgbClr val="FF0000"/>
                </a:solidFill>
              </a:rPr>
              <a:t>(y-y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)/</a:t>
            </a:r>
            <a:r>
              <a:rPr lang="en-US" altLang="ko-KR" sz="1050" dirty="0"/>
              <a:t>(y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-y) </a:t>
            </a:r>
            <a:r>
              <a:rPr lang="ko-KR" altLang="en-US" sz="1050" dirty="0"/>
              <a:t>도 위와 동일하게 풀이</a:t>
            </a:r>
          </a:p>
        </p:txBody>
      </p:sp>
    </p:spTree>
    <p:extLst>
      <p:ext uri="{BB962C8B-B14F-4D97-AF65-F5344CB8AC3E}">
        <p14:creationId xmlns:p14="http://schemas.microsoft.com/office/powerpoint/2010/main" val="95197184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696806"/>
              </p:ext>
            </p:extLst>
          </p:nvPr>
        </p:nvGraphicFramePr>
        <p:xfrm>
          <a:off x="125130" y="868119"/>
          <a:ext cx="599313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3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Intersection of 2 Lines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 대신 각 선에 대한 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개를 알려주고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선의 교차점을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a1x+b1y=c1, a2x+b2y=c2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(a1b1-a2b1)x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c1b2-c2b1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a1x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b1y = c1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식으로 바꾸면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 = -a1/b1*x + c1/b1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a1 = y2-y1, b1 = x1-x2, c1 = (y2-y1)x1+(x1-x2)y1 = c1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이라는 식이 나옴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위의 식들을 이용해서 교차점을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교차점은 각 선에 대한 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사이의 값에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O(1)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Geometric – Intersection of 2 Lines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906185"/>
              </p:ext>
            </p:extLst>
          </p:nvPr>
        </p:nvGraphicFramePr>
        <p:xfrm>
          <a:off x="125130" y="2585396"/>
          <a:ext cx="253714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7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#define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pdd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pair&lt;double, double&gt;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pdd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lineLineIntersection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pdd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pdd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pdd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pdd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a1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b1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c1 = a1*(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b1*(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a2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b2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c2 = a2*(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 b2*(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determinant = a1*b2 - a2*b1;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(determinant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(FLT_MAX, FLT_MAX);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double x = (b2*c1 - b1*c2)/determinant;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double y = (a1*c2 - a2*c1)/determinant;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72910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389255"/>
              </p:ext>
            </p:extLst>
          </p:nvPr>
        </p:nvGraphicFramePr>
        <p:xfrm>
          <a:off x="125130" y="868119"/>
          <a:ext cx="1003966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9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whether point lies inside triangle or not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꼭지점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개와 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개가 주어질 때 점이 삼각형 내부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외부에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꼭지점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개와 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개로 삼각형을 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만들고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삼각형의 넓이의 합과 기존 삼각형의 넓이가 같으면 내부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외부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면적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[x1(y2-y3)+x2(y3-y1)+x3(y1-y2)]/2 [Shoelace formula]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삼각형의 변이라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면적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sqrt(s(s-a)(s-b)(s-c)) [s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)/2]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무게중심 좌표 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0.5 * ||ab x ac|| [||ab x ac||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벡터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외적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 = 0.5 * ||pb x pc||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= 0.5 * ||pc x pa||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 = 0.5 * || pa x pb || = 1- a-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a, b, c &gt;=0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내부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외부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Geometric – Check if Point put in Triangle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38C40E-EA56-3720-7DC4-237418B1B42D}"/>
              </a:ext>
            </a:extLst>
          </p:cNvPr>
          <p:cNvGrpSpPr/>
          <p:nvPr/>
        </p:nvGrpSpPr>
        <p:grpSpPr>
          <a:xfrm>
            <a:off x="7448060" y="1863479"/>
            <a:ext cx="2560858" cy="887608"/>
            <a:chOff x="6742747" y="2170151"/>
            <a:chExt cx="2560858" cy="88760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AB20951-5795-38AE-BA54-1EB02580C73F}"/>
                </a:ext>
              </a:extLst>
            </p:cNvPr>
            <p:cNvGrpSpPr/>
            <p:nvPr/>
          </p:nvGrpSpPr>
          <p:grpSpPr>
            <a:xfrm>
              <a:off x="6742747" y="2170151"/>
              <a:ext cx="2560858" cy="657225"/>
              <a:chOff x="361198" y="4120482"/>
              <a:chExt cx="2560858" cy="657225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78016BC-3A4F-0115-EAD2-26C15B6CDD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198" y="4120482"/>
                <a:ext cx="1266825" cy="657225"/>
              </a:xfrm>
              <a:prstGeom prst="rect">
                <a:avLst/>
              </a:prstGeom>
            </p:spPr>
          </p:pic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B6514722-7EB4-0099-B670-1771D018B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311" y="4350865"/>
                <a:ext cx="201539" cy="151285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F4F82171-A92F-E87A-54A6-72C15FB49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4567" y="4364193"/>
                <a:ext cx="201539" cy="151285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464D4021-261B-B20A-FAE3-574811F7FE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706" y="4312042"/>
                <a:ext cx="256794" cy="19492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DDB29534-8873-A0AE-9BC3-4898CFBCD3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3912" y="4342372"/>
                <a:ext cx="256794" cy="19492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3E1801D4-DA77-0B47-C7CA-D063DE9A84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6976" y="4255382"/>
                <a:ext cx="266924" cy="0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F80DB2A5-421E-4AF7-0800-A8C8E78B7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5914" y="4502150"/>
                <a:ext cx="26692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2A7471-2A8A-24B6-2BBB-7C221C0378AF}"/>
                  </a:ext>
                </a:extLst>
              </p:cNvPr>
              <p:cNvSpPr txBox="1"/>
              <p:nvPr/>
            </p:nvSpPr>
            <p:spPr>
              <a:xfrm>
                <a:off x="2092853" y="4157706"/>
                <a:ext cx="791327" cy="1846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pPr algn="l"/>
                <a:r>
                  <a:rPr lang="en-US" altLang="ko-KR" dirty="0"/>
                  <a:t>+ *</a:t>
                </a:r>
                <a:endParaRPr lang="ko-KR" altLang="en-US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9337C-A624-CD5F-8A2B-049228C3E772}"/>
                  </a:ext>
                </a:extLst>
              </p:cNvPr>
              <p:cNvSpPr txBox="1"/>
              <p:nvPr/>
            </p:nvSpPr>
            <p:spPr>
              <a:xfrm>
                <a:off x="2130729" y="4409506"/>
                <a:ext cx="791327" cy="1846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rgbClr val="FF0000"/>
                    </a:solidFill>
                  </a:rPr>
                  <a:t>- *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7C29B34-EF4C-A709-4996-B347B513FA44}"/>
                </a:ext>
              </a:extLst>
            </p:cNvPr>
            <p:cNvSpPr txBox="1"/>
            <p:nvPr/>
          </p:nvSpPr>
          <p:spPr>
            <a:xfrm>
              <a:off x="6862959" y="2780760"/>
              <a:ext cx="174939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ko-KR" sz="1200" b="1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Wingdings" panose="05000000000000000000" pitchFamily="2" charset="2"/>
                </a:rPr>
                <a:t>[Shoelace formula]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192644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761211"/>
              </p:ext>
            </p:extLst>
          </p:nvPr>
        </p:nvGraphicFramePr>
        <p:xfrm>
          <a:off x="125130" y="868119"/>
          <a:ext cx="568515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5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if Point Lies Inside or Outside Polygon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다각형과 점이 주어지면 점이 다각형 외부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내부에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점이 다각형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내부에 있는지 확인하기 위해 점을 오른쪽으로 무한히 연장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점이 외부에 있다면 다각형의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0, 1, 2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다각형 오른쪽 외부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다각형 왼쪽 외부이면서 다각형의 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다각형 왼쪽 외부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점이 내부에 있다면 다각형의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Geometric – Check point lie inside polygon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249434"/>
              </p:ext>
            </p:extLst>
          </p:nvPr>
        </p:nvGraphicFramePr>
        <p:xfrm>
          <a:off x="142528" y="2863625"/>
          <a:ext cx="385000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00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point_in_polygon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vector&lt;Point&gt; polygon){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num_vertices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polygon.size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inside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p1 = polygon[0], p2;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num_vertices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p2 = polygon[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%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num_vertices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(y &gt; min(p1.y, p2.y) &amp;&amp; y &lt;= max(p1.y, p2.y) &amp;&amp; x &lt;= max(p1.x, p2.x))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x_intersection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(y - p1.y) * (p2.x - p1.x) / (p2.y - p1.y) + p1.x;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 (p1.x == p2.x || x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x_intersection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inside = !inside;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p1 = p2;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inside;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6A4AE53-50B6-5E5C-3E73-525692C163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4785" y="912818"/>
            <a:ext cx="3562249" cy="226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9869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094265"/>
              </p:ext>
            </p:extLst>
          </p:nvPr>
        </p:nvGraphicFramePr>
        <p:xfrm>
          <a:off x="125130" y="868119"/>
          <a:ext cx="935031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03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Integral Points in Triangle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내부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적분점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Pick‘s Theorem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 = I + B/2 -1 [A: area, I: number of integral points inside polygon, B: 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integral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edges of polygon]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 = (2A – B + 2) /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 = 0.5 * abs(x1(y2-y3)+x2(y3-y1)+x3(y1-y2))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B(v1, v2)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v1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연결한 선이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축과 평행할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(v1.y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v2.y), B = abs(v1.x-v2.x) –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v1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연결한 선이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축과 평행할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(v1.x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v2.x), B = abs(v1.y-v2.y) –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둘 다 해당이 안되면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 = GCD(abs(v1.x-v2.x), abs(v1.y-v2.y)) –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변에 해당하는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Geometric – Integral Point in Triangle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E6A3D6B-9B80-627A-BEC0-438CC2A8BE4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1027" y="3621847"/>
            <a:ext cx="3243739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6678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119633"/>
              </p:ext>
            </p:extLst>
          </p:nvPr>
        </p:nvGraphicFramePr>
        <p:xfrm>
          <a:off x="125130" y="868119"/>
          <a:ext cx="356425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42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All Angles of Triangle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개가 주어지면 삼각형의 모든 각을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+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- 2ab *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cosR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arccos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((a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)/2ab)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Geometric – Shape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F591B8E-7980-FA09-19F4-1B5C659355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682" y="2072044"/>
            <a:ext cx="3105150" cy="182880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522A85-0BCC-ED19-2DFC-092C61E04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728718"/>
              </p:ext>
            </p:extLst>
          </p:nvPr>
        </p:nvGraphicFramePr>
        <p:xfrm>
          <a:off x="3903885" y="878207"/>
          <a:ext cx="281178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7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Frustum of Cone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원뿔에서 뿔 부분을 잘랐을 때 모양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1/3 * pi * h(r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+R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+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빗면 넓이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 *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R+r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6BE167E6-7C41-8C3D-0B5D-2B8318BC1FF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9385" y="1672507"/>
            <a:ext cx="3238500" cy="2533650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3731438-2744-45AD-F2A2-E1B364106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000850"/>
              </p:ext>
            </p:extLst>
          </p:nvPr>
        </p:nvGraphicFramePr>
        <p:xfrm>
          <a:off x="6927885" y="892471"/>
          <a:ext cx="287686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Volume of Pyramid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피라미드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1/3 * b^2 * 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사각 피라미드 부피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1/6 * a * b * 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오각 피라미드 부피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5/6 * a * b * 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육각 피라미드 부피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 * b * h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969E0BA-5C31-1C8B-3501-704712448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681365"/>
              </p:ext>
            </p:extLst>
          </p:nvPr>
        </p:nvGraphicFramePr>
        <p:xfrm>
          <a:off x="160826" y="4259339"/>
          <a:ext cx="281851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85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Volume and Surface area of Sphere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4/3 * pi * r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표면적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4 * pi * r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0FF88D2-8AF0-842D-F5FC-549CC3DDB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797746"/>
              </p:ext>
            </p:extLst>
          </p:nvPr>
        </p:nvGraphicFramePr>
        <p:xfrm>
          <a:off x="160826" y="5102064"/>
          <a:ext cx="3810826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8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96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Diagonals in N Sided Convex Polygon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대각선의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n*(n-3)/2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점에서 대각선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n-3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EB98598-AA7F-EBC9-08FF-996FC9F01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657871"/>
              </p:ext>
            </p:extLst>
          </p:nvPr>
        </p:nvGraphicFramePr>
        <p:xfrm>
          <a:off x="4190587" y="4259339"/>
          <a:ext cx="381082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8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96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Vertex, Focus, Directrix of Parabola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포물선 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y = ax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+ bx + 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꼭지점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(-b/2a, 4ac-b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/4a)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(-b/2a, 4ac-b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+1/4a)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y = c - (b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+1)4a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점에서 대각선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n-3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743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224743"/>
              </p:ext>
            </p:extLst>
          </p:nvPr>
        </p:nvGraphicFramePr>
        <p:xfrm>
          <a:off x="125130" y="868119"/>
          <a:ext cx="856011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0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Optimum Location of Point to Minimize Total Distance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점 집합과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ax+by+c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선이 주어지면 주어진 점 집합으로부터 거리 합이 최소가 되도록 주어진 선에서의 점을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점에서 선까지의 거리라고 가정할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모양의 그래프가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그려짐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Geometric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Loc of Point to Min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082515"/>
              </p:ext>
            </p:extLst>
          </p:nvPr>
        </p:nvGraphicFramePr>
        <p:xfrm>
          <a:off x="160082" y="2031790"/>
          <a:ext cx="4046855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6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Line{//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ax+by+c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a, b,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Line(int a, int b, int c) : a(a), b(b), c(c){}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Line_Distance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(double x, double y, Point p){//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from 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sqrt((x-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)*(x-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(y-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)*(y-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Compute_TotalDistance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p[], int n, Line l, double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y = -1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l.c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l.a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x)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l.b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ax + by + c 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Line_Distance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]);// Sum of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for all point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OptimalPoint_TernarySearch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p[], int n, Line 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low = -1e6;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high = 1e6;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while((high-low) &gt; EPS){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double mid1 = (2*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low+high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)/3;// low + (high-low)/3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double mid2 = (low+2*high)/3;// high - (high-low)/3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double dist1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Compute_TotalDistance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(p, n, l, mid1);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double dist2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Compute_TotalDistance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(p, n, l, mid2);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if(dist1 &lt; dist2)//U shape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Compute_TotalDistance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(p, n, l,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low+high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)/2);// average point of line(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low~high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points[5][2], Line 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p[5];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&lt;5;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Point(points[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points[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][1]);// point(x,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OptimalPoint_TernarySearch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(p, 5,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Line l(1, -1, 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points[5][2] = {{-3,-2}, {-1, 0}, {-1,2}, {1,2}, {3,4}};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(points,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015CA41-D147-E158-9160-DEC954F44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122" y="2031790"/>
            <a:ext cx="3453943" cy="29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3888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552680"/>
              </p:ext>
            </p:extLst>
          </p:nvPr>
        </p:nvGraphicFramePr>
        <p:xfrm>
          <a:off x="125130" y="868119"/>
          <a:ext cx="546608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Bitwise Intro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파일의 무결성 확인 및 전송 후 손상 확인에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연산은 데이터 암호화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&amp;= (~(1 &lt;&lt; n)) 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|= (1 &lt;&lt; n) 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^= (1 &lt;&lt; n) 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toggle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&amp; (1 &lt;&lt; n) 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set/reset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&gt;&gt; 1  /2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&lt;&lt; 1  *2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1~n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n%4 = 0 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n%4 = 1 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n%4 = 2  n+1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n%4 = 3 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x &amp; (x-1) = 0  x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(x&gt;0)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x &amp;&amp; (!(x &amp; (x-1)))  x = 0, x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(x&gt;0)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 = n^(n &amp; (n-1))  n’s rightmost set bit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Bitwise – Intro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92161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Bitwise – XOR Linked List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412537"/>
              </p:ext>
            </p:extLst>
          </p:nvPr>
        </p:nvGraphicFramePr>
        <p:xfrm>
          <a:off x="5577091" y="1122055"/>
          <a:ext cx="870268" cy="71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497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both;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E123D1-726A-59A3-15F9-1A265D01FD8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8664" y="895978"/>
            <a:ext cx="5043927" cy="120856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9AA604F-A65B-C3A7-0215-2684830C3AC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6E7E7"/>
              </a:clrFrom>
              <a:clrTo>
                <a:srgbClr val="E6E7E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445" y="2187144"/>
            <a:ext cx="3989891" cy="1964688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CE0ED5E-F310-84B1-CBB5-DB4B27BD2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822438"/>
              </p:ext>
            </p:extLst>
          </p:nvPr>
        </p:nvGraphicFramePr>
        <p:xfrm>
          <a:off x="4310250" y="2439042"/>
          <a:ext cx="1537018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497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both;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Forward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head;//first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next;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next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^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-&gt;both;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next;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BD98FA6F-A53B-938A-BF39-31F3060C589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6E7E7"/>
              </a:clrFrom>
              <a:clrTo>
                <a:srgbClr val="E6E7E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274" y="4439836"/>
            <a:ext cx="4010062" cy="2117990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2A5EBF6-6E94-6C6C-51C2-9E9FA01F3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348149"/>
              </p:ext>
            </p:extLst>
          </p:nvPr>
        </p:nvGraphicFramePr>
        <p:xfrm>
          <a:off x="4333269" y="4762259"/>
          <a:ext cx="149098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497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both;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Backward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;//last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 *head;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*next=NULL;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(next) ^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-&gt;both);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next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2C6B5DC-840F-0262-1849-5414E34480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67849"/>
              </p:ext>
            </p:extLst>
          </p:nvPr>
        </p:nvGraphicFramePr>
        <p:xfrm>
          <a:off x="6550266" y="5978907"/>
          <a:ext cx="535178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17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 Linked List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Linked List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사용하여 메모리 효율적으로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메모리 덜 소비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노드에 대한 추가 포인터 불필요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구현과 유지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 데이터 구조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2601082-3574-B23C-8AE9-3F1B8667F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67657"/>
              </p:ext>
            </p:extLst>
          </p:nvPr>
        </p:nvGraphicFramePr>
        <p:xfrm>
          <a:off x="6550266" y="830997"/>
          <a:ext cx="5179061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98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229168">
                  <a:extLst>
                    <a:ext uri="{9D8B030D-6E8A-4147-A177-3AD203B41FA5}">
                      <a16:colId xmlns:a16="http://schemas.microsoft.com/office/drawing/2014/main" val="2864002961"/>
                    </a:ext>
                  </a:extLst>
                </a:gridCol>
              </a:tblGrid>
              <a:tr h="1860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7932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both;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XORLinkedList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head;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tail;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XOR(Node* a, Node* 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XORLinkedList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insert_at_head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insert_at_tail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delete_from_head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delete_from_tail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XORLinkedList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XORLinkedList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head = tail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XORLinkedList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::XOR(Node* a, Node*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(Node*)((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uintptr_t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)(a) ^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uintptr_t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)(b));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XORLinkedList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insert_at_head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-&gt;both = XOR(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head);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(head)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head-&gt;both = XOR(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XOR(head-&gt;both,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tail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head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XORLinkedList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insert_at_tail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-&gt;both = XOR(tail,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(tail)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tail-&gt;both = XOR(XOR(tail-&gt;both,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head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tail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XORLinkedList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delete_from_head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(head)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Node* next = XOR(head-&gt;both,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delete head;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head = next;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(next)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next-&gt;both = XOR(next-&gt;both, head);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tail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XORLinkedList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delete_from_tail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(tail)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XOR(tail-&gt;both,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delete tail;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tail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-&gt;both = XOR(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-&gt;both, tail);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head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XORLinkedList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current = head,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while (current)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current-&gt;data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Node* next = XOR(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current-&gt;both);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current = next;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XORLinkedList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list;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list.insert_at_head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list.insert_at_head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list.insert_at_tail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list.insert_at_tail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list.print_list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list.delete_from_head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list.print_list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list.delete_from_tail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list.print_list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// prints 20 10 30 40, 10 30 40, 10 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214787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Bitwise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084380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Bitwise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49435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Bitwise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97693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Bitwise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19216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rgbClr val="767171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0000FF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0000FF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Compare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17910192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336620"/>
              </p:ext>
            </p:extLst>
          </p:nvPr>
        </p:nvGraphicFramePr>
        <p:xfrm>
          <a:off x="125130" y="868119"/>
          <a:ext cx="798703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7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if a number is positive, negative or zero using bit operators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비교없이 정수가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 bytes = 32 bits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부호는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때는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때는 양수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Shift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(&gt;&gt;31)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하면 부호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n&gt;&gt;31 ==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n&gt;&gt;31 == 0,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n&gt;&gt;31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–n&gt;&gt;31 == 0,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–n&gt;&gt;31 == 1,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–n&gt;&gt;31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 1 + n&gt;&gt;31 – (-n&gt;&gt;31) “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생략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-1~1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O(1)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solidFill>
            <a:srgbClr val="76717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Compare – Check if Number is pos/neg/zero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929573"/>
              </p:ext>
            </p:extLst>
          </p:nvPr>
        </p:nvGraphicFramePr>
        <p:xfrm>
          <a:off x="125130" y="2883231"/>
          <a:ext cx="22450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index(int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1 +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&gt;&gt; 31) - (-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&gt;&gt; 31);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check(int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s[] = { "negative", "zero", "positive"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index(n);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is " &lt;&lt;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check(30);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check(-20);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check(0);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7638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649518"/>
              </p:ext>
            </p:extLst>
          </p:nvPr>
        </p:nvGraphicFramePr>
        <p:xfrm>
          <a:off x="125130" y="868119"/>
          <a:ext cx="944276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if a number is divisible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숫자가 주어지면 특정 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나눠지는지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%n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자리의 숫자가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배수일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자리의 숫자를 더하고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나눠 떨어지면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배수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두 자리 숫자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나눠 떨어지면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배수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10a+b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형식으로 바꾸고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a-2b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나누어 떨어지는지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9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n=3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때와 마찬가지로 각 자리 숫자를 더하고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나눠 떨어지는지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자리의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자리의 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% 11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자리 숫자에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곱하고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숫자를 더한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나누어 떨어질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2353  235 + 3*4 = 247  24 + 7*4 = 52  52 % 13 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29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자리에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곱하고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숫자를 더한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자리가 될 때까지 반복하고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29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나눠지는지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O(1)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solidFill>
            <a:srgbClr val="76717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Compare – Check if Number is divisible 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249340"/>
              </p:ext>
            </p:extLst>
          </p:nvPr>
        </p:nvGraphicFramePr>
        <p:xfrm>
          <a:off x="125130" y="5253475"/>
          <a:ext cx="1182970" cy="736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9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13708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621811"/>
              </p:ext>
            </p:extLst>
          </p:nvPr>
        </p:nvGraphicFramePr>
        <p:xfrm>
          <a:off x="125130" y="868119"/>
          <a:ext cx="7131368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13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LCM(Least Common Multiple)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LCM(a, b) = a * b / GCD(a, b)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LCM(n) = x * LCM(n-1) / GCD(x, LCM(n-1)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GCD(Greatest Common Divisor)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GCD(a, b) = GCD(b, a % b) [ b==0, return a]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GCD(a, b) = GCD(b % a, a) [a==0, return b]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Stein’s GCD(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짝수일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GCD(a, b) = 2 * GCD(a/2, b/2)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하나만 짝수일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GCD(a, b) = GCD(a/2, b) [a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짝수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=GCD(a,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b/2)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짝수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홀수일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GCD(a, b) = GCD(|a-b|/2, b)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=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GCD(a, b) = power(2, k) * b [k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모두 짝수일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2*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Euclid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최적화 버전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GCD(a, b, c) = GCD(a, GCD(b, c)) = GCD(GCD(a, b), c) = GCD(GCD(a, c), b)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GCD(1, x) = 1, GCD(0,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b) = b, GCD(a, 0) = a, GCD(0, 0) = 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GCD(LCM(x, y), LCM(x, z)) = LCM(x, GCD(y, z)) [O(log min(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a,b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GCD(a, b) = b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배수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min(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a,b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solidFill>
            <a:srgbClr val="76717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LCM &amp; GCD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284704"/>
              </p:ext>
            </p:extLst>
          </p:nvPr>
        </p:nvGraphicFramePr>
        <p:xfrm>
          <a:off x="7419971" y="868118"/>
          <a:ext cx="183070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num1, int num2){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(num2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num1;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(num2, num1 % num2);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lcm_of_array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lcm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num1 = lcm;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num2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(num1, num2);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lcm = (lcm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lcm;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32FE05A-45D8-399D-82ED-726FB76E6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096581"/>
              </p:ext>
            </p:extLst>
          </p:nvPr>
        </p:nvGraphicFramePr>
        <p:xfrm>
          <a:off x="9380004" y="879887"/>
          <a:ext cx="13655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getGCD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(a &gt; 0 &amp;&amp; b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(a &gt; b)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 = a %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 = b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(a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901C402-B8CB-CA20-E39C-A58ED9D01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160470"/>
              </p:ext>
            </p:extLst>
          </p:nvPr>
        </p:nvGraphicFramePr>
        <p:xfrm>
          <a:off x="7419971" y="2887897"/>
          <a:ext cx="1859280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gcd_Stein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a, int b){//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(a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(k = 0; ((a | b) &amp; 1) == 0; ++k){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((a &amp; 1)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 ((b &amp; 1)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(a &gt; b)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swap(a, b); // Swap u and v.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(b - 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 (b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 &lt;&lt;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E6DF296-C56A-E0C3-A6C5-A9DDDA06A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840331"/>
              </p:ext>
            </p:extLst>
          </p:nvPr>
        </p:nvGraphicFramePr>
        <p:xfrm>
          <a:off x="9380004" y="2495554"/>
          <a:ext cx="1706880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CountPairs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/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k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n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E28DE65-CF75-10F3-57DB-BC7B00585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552440"/>
              </p:ext>
            </p:extLst>
          </p:nvPr>
        </p:nvGraphicFramePr>
        <p:xfrm>
          <a:off x="9380004" y="4190759"/>
          <a:ext cx="206248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2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(double a, double b){//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(a &lt; b)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(b, 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(fabs(b) &lt; 0.001)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(b, a - floor(a / b) * b));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18808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689106"/>
              </p:ext>
            </p:extLst>
          </p:nvPr>
        </p:nvGraphicFramePr>
        <p:xfrm>
          <a:off x="125130" y="868119"/>
          <a:ext cx="651821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82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All Divisor of a Natural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약수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Naive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방법으로는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0~(n-1)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%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 향상을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sqrt()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sqrt()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사용하는 이유는 모든 약수를 나열했을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(sqrt(n), sqrt(n))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O(sqrt(n))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solidFill>
            <a:srgbClr val="76717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Find – All Divisor of a Natural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925537"/>
              </p:ext>
            </p:extLst>
          </p:nvPr>
        </p:nvGraphicFramePr>
        <p:xfrm>
          <a:off x="125130" y="2334591"/>
          <a:ext cx="178784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8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printDivisors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O(sqrt(n))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&lt;=sqrt(n);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(n/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("%d 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("%d %d 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D1D071-D880-0A38-3A17-5B0F7B07B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689083"/>
              </p:ext>
            </p:extLst>
          </p:nvPr>
        </p:nvGraphicFramePr>
        <p:xfrm>
          <a:off x="2013196" y="2334591"/>
          <a:ext cx="135921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printDivisors(int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 = 1; i * i &lt; 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(n % i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cout&lt;&lt;i&lt;&lt;"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(i - (n / i)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(; i &gt;= 1; i--)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(n % i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cout&lt;&lt;n / i&lt;&lt;"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88684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425059"/>
              </p:ext>
            </p:extLst>
          </p:nvPr>
        </p:nvGraphicFramePr>
        <p:xfrm>
          <a:off x="125130" y="868119"/>
          <a:ext cx="443103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1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Prime Number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크고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자기 자신으로만 나눠지는 자연수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모든 짝수 정수는 두 소수의 합으로 표현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유일 짝수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소수는 항상 서로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(co-prime)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2,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제외한 소수는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6x+1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6x-1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계산을 빠르게 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sqrt(n)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Wilson Theorem: (p-1) != (p-1)%p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Fermat’s Little Theorem: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% n = 1 [1 ≤ a &lt; n]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n)/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solidFill>
            <a:srgbClr val="76717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Prime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855075"/>
              </p:ext>
            </p:extLst>
          </p:nvPr>
        </p:nvGraphicFramePr>
        <p:xfrm>
          <a:off x="4770660" y="868119"/>
          <a:ext cx="178784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8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printDivisors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O(sqrt(n))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&lt;=sqrt(n);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(n/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("%d 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("%d %d 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D1D071-D880-0A38-3A17-5B0F7B07B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741222"/>
              </p:ext>
            </p:extLst>
          </p:nvPr>
        </p:nvGraphicFramePr>
        <p:xfrm>
          <a:off x="6658726" y="868119"/>
          <a:ext cx="135921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printDivisors(int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 = 1; i * i &lt; 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(n % i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cout&lt;&lt;i&lt;&lt;"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(i - (n / i)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(; i &gt;= 1; i--)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(n % i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cout&lt;&lt;n / i&lt;&lt;"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308D707-17D3-A185-00B1-63CE9876A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014772"/>
              </p:ext>
            </p:extLst>
          </p:nvPr>
        </p:nvGraphicFramePr>
        <p:xfrm>
          <a:off x="8118167" y="868119"/>
          <a:ext cx="1975168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5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SieveOfEratosthenes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prime(n + 1, true);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p = 2; p * p &lt;= n; p++)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(prime[p]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 * 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prime[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p = 2; p &lt;= n; p++)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(prime[p])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80550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464037"/>
              </p:ext>
            </p:extLst>
          </p:nvPr>
        </p:nvGraphicFramePr>
        <p:xfrm>
          <a:off x="125130" y="868119"/>
          <a:ext cx="470560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56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Prime Factor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소인수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소수이면서 인수가 되는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(12=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3)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알고리즘 설명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%2==0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sqrt(n)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증가하면서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n%i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O(sqrt(n))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solidFill>
            <a:srgbClr val="76717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Prime Factor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603214"/>
              </p:ext>
            </p:extLst>
          </p:nvPr>
        </p:nvGraphicFramePr>
        <p:xfrm>
          <a:off x="4933641" y="868118"/>
          <a:ext cx="1932305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primeFactors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(n % 2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2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 = n/2;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sqrt(n);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+ 2){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 (n %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n = n/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26850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solidFill>
            <a:srgbClr val="76717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649503"/>
              </p:ext>
            </p:extLst>
          </p:nvPr>
        </p:nvGraphicFramePr>
        <p:xfrm>
          <a:off x="158441" y="844670"/>
          <a:ext cx="1373505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swap(int*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71756D5-3BCB-5B1A-FDD1-1C93015E2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638548"/>
              </p:ext>
            </p:extLst>
          </p:nvPr>
        </p:nvGraphicFramePr>
        <p:xfrm>
          <a:off x="158440" y="1980604"/>
          <a:ext cx="137350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swap(int*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^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^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^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54361A1-9021-3967-BA4C-E2FE5AEB9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49425"/>
              </p:ext>
            </p:extLst>
          </p:nvPr>
        </p:nvGraphicFramePr>
        <p:xfrm>
          <a:off x="158439" y="2866306"/>
          <a:ext cx="13735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swap(int&amp; a, int&amp;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same as a = a + 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 = (a &amp; b) + (a | 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same as b = a - 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 = a + (~b)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same as a = a - 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 = a + (~b)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65EAACA-1C32-4503-E4FD-C0F06CCFF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488066"/>
              </p:ext>
            </p:extLst>
          </p:nvPr>
        </p:nvGraphicFramePr>
        <p:xfrm>
          <a:off x="158438" y="4113824"/>
          <a:ext cx="1373505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80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51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swap(int&amp; x, int&amp;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s-E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 = (x * y) / (y =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5F2FC0A-F405-8475-DB5C-878CE0325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421514"/>
              </p:ext>
            </p:extLst>
          </p:nvPr>
        </p:nvGraphicFramePr>
        <p:xfrm>
          <a:off x="158437" y="4827942"/>
          <a:ext cx="1373505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3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987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swap(int&amp; x, int&amp;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s-E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 = x + y – (y =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C0792DE-7E35-B3E5-6E3A-9FAB00867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784654"/>
              </p:ext>
            </p:extLst>
          </p:nvPr>
        </p:nvGraphicFramePr>
        <p:xfrm>
          <a:off x="158436" y="5542060"/>
          <a:ext cx="1373505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3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987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swap(int&amp; x, int&amp;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s-E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 = x ^ y ^ (y =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34773E2-EBF8-0557-DB51-E7D057103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618178"/>
              </p:ext>
            </p:extLst>
          </p:nvPr>
        </p:nvGraphicFramePr>
        <p:xfrm>
          <a:off x="1603102" y="844670"/>
          <a:ext cx="137350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3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987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swap(int&amp; x, int&amp;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s-E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x = x +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s-E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y = x -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s-E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x = x -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395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1200"/>
              </p:ext>
            </p:extLst>
          </p:nvPr>
        </p:nvGraphicFramePr>
        <p:xfrm>
          <a:off x="125129" y="1714803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3869"/>
              </p:ext>
            </p:extLst>
          </p:nvPr>
        </p:nvGraphicFramePr>
        <p:xfrm>
          <a:off x="125129" y="868118"/>
          <a:ext cx="9323671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탐색하기 위해 항상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시작하여 여러 개의 인접한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vertex(=fringe vertex)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단계에서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고려하고 최소 가중치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이라고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정점을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나타날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반환하고 종료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[Using Adjacency Matrix],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[Using Priority queue], O(E * log V) [Using Adjacency List]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찾는 것이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heap/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O(E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이해하고 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Kruskal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반복해야 하기에 조밀한 그래프에서 속도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사용하므로 큰 그래프에서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노드 선택은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출력에 영향을 줄 수 있고 일부 애플리케이션에서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바람직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하지 않음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31864</TotalTime>
  <Words>101638</Words>
  <Application>Microsoft Office PowerPoint</Application>
  <PresentationFormat>와이드스크린</PresentationFormat>
  <Paragraphs>12977</Paragraphs>
  <Slides>220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220</vt:i4>
      </vt:variant>
    </vt:vector>
  </HeadingPairs>
  <TitlesOfParts>
    <vt:vector size="226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866</cp:revision>
  <dcterms:created xsi:type="dcterms:W3CDTF">2023-11-29T11:04:36Z</dcterms:created>
  <dcterms:modified xsi:type="dcterms:W3CDTF">2024-03-28T14:36:03Z</dcterms:modified>
</cp:coreProperties>
</file>